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68"/>
  </p:notesMasterIdLst>
  <p:sldIdLst>
    <p:sldId id="369" r:id="rId2"/>
    <p:sldId id="370" r:id="rId3"/>
    <p:sldId id="371" r:id="rId4"/>
    <p:sldId id="372" r:id="rId5"/>
    <p:sldId id="373" r:id="rId6"/>
    <p:sldId id="256" r:id="rId7"/>
    <p:sldId id="257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346" r:id="rId46"/>
    <p:sldId id="347" r:id="rId47"/>
    <p:sldId id="348" r:id="rId48"/>
    <p:sldId id="349" r:id="rId49"/>
    <p:sldId id="350" r:id="rId50"/>
    <p:sldId id="351" r:id="rId51"/>
    <p:sldId id="352" r:id="rId52"/>
    <p:sldId id="353" r:id="rId53"/>
    <p:sldId id="354" r:id="rId54"/>
    <p:sldId id="374" r:id="rId55"/>
    <p:sldId id="375" r:id="rId56"/>
    <p:sldId id="376" r:id="rId57"/>
    <p:sldId id="377" r:id="rId58"/>
    <p:sldId id="378" r:id="rId59"/>
    <p:sldId id="379" r:id="rId60"/>
    <p:sldId id="380" r:id="rId61"/>
    <p:sldId id="381" r:id="rId62"/>
    <p:sldId id="382" r:id="rId63"/>
    <p:sldId id="383" r:id="rId64"/>
    <p:sldId id="384" r:id="rId65"/>
    <p:sldId id="385" r:id="rId66"/>
    <p:sldId id="386" r:id="rId67"/>
    <p:sldId id="387" r:id="rId68"/>
    <p:sldId id="388" r:id="rId69"/>
    <p:sldId id="389" r:id="rId70"/>
    <p:sldId id="390" r:id="rId71"/>
    <p:sldId id="391" r:id="rId72"/>
    <p:sldId id="392" r:id="rId73"/>
    <p:sldId id="393" r:id="rId74"/>
    <p:sldId id="394" r:id="rId75"/>
    <p:sldId id="395" r:id="rId76"/>
    <p:sldId id="396" r:id="rId77"/>
    <p:sldId id="397" r:id="rId78"/>
    <p:sldId id="398" r:id="rId79"/>
    <p:sldId id="399" r:id="rId80"/>
    <p:sldId id="400" r:id="rId81"/>
    <p:sldId id="401" r:id="rId82"/>
    <p:sldId id="402" r:id="rId83"/>
    <p:sldId id="403" r:id="rId84"/>
    <p:sldId id="404" r:id="rId85"/>
    <p:sldId id="405" r:id="rId86"/>
    <p:sldId id="406" r:id="rId87"/>
    <p:sldId id="407" r:id="rId88"/>
    <p:sldId id="408" r:id="rId89"/>
    <p:sldId id="409" r:id="rId90"/>
    <p:sldId id="410" r:id="rId91"/>
    <p:sldId id="411" r:id="rId92"/>
    <p:sldId id="412" r:id="rId93"/>
    <p:sldId id="413" r:id="rId94"/>
    <p:sldId id="414" r:id="rId95"/>
    <p:sldId id="415" r:id="rId96"/>
    <p:sldId id="416" r:id="rId97"/>
    <p:sldId id="417" r:id="rId98"/>
    <p:sldId id="418" r:id="rId99"/>
    <p:sldId id="365" r:id="rId100"/>
    <p:sldId id="366" r:id="rId101"/>
    <p:sldId id="360" r:id="rId102"/>
    <p:sldId id="361" r:id="rId103"/>
    <p:sldId id="362" r:id="rId104"/>
    <p:sldId id="363" r:id="rId105"/>
    <p:sldId id="364" r:id="rId106"/>
    <p:sldId id="367" r:id="rId107"/>
    <p:sldId id="368" r:id="rId108"/>
    <p:sldId id="419" r:id="rId109"/>
    <p:sldId id="420" r:id="rId110"/>
    <p:sldId id="421" r:id="rId111"/>
    <p:sldId id="422" r:id="rId112"/>
    <p:sldId id="423" r:id="rId113"/>
    <p:sldId id="424" r:id="rId114"/>
    <p:sldId id="425" r:id="rId115"/>
    <p:sldId id="426" r:id="rId116"/>
    <p:sldId id="427" r:id="rId117"/>
    <p:sldId id="307" r:id="rId118"/>
    <p:sldId id="304" r:id="rId119"/>
    <p:sldId id="449" r:id="rId120"/>
    <p:sldId id="428" r:id="rId121"/>
    <p:sldId id="429" r:id="rId122"/>
    <p:sldId id="430" r:id="rId123"/>
    <p:sldId id="431" r:id="rId124"/>
    <p:sldId id="432" r:id="rId125"/>
    <p:sldId id="433" r:id="rId126"/>
    <p:sldId id="434" r:id="rId127"/>
    <p:sldId id="435" r:id="rId128"/>
    <p:sldId id="436" r:id="rId129"/>
    <p:sldId id="437" r:id="rId130"/>
    <p:sldId id="438" r:id="rId131"/>
    <p:sldId id="439" r:id="rId132"/>
    <p:sldId id="440" r:id="rId133"/>
    <p:sldId id="441" r:id="rId134"/>
    <p:sldId id="442" r:id="rId135"/>
    <p:sldId id="443" r:id="rId136"/>
    <p:sldId id="444" r:id="rId137"/>
    <p:sldId id="355" r:id="rId138"/>
    <p:sldId id="356" r:id="rId139"/>
    <p:sldId id="357" r:id="rId140"/>
    <p:sldId id="358" r:id="rId141"/>
    <p:sldId id="359" r:id="rId142"/>
    <p:sldId id="445" r:id="rId143"/>
    <p:sldId id="446" r:id="rId144"/>
    <p:sldId id="447" r:id="rId145"/>
    <p:sldId id="448" r:id="rId146"/>
    <p:sldId id="450" r:id="rId147"/>
    <p:sldId id="451" r:id="rId148"/>
    <p:sldId id="452" r:id="rId149"/>
    <p:sldId id="453" r:id="rId150"/>
    <p:sldId id="454" r:id="rId151"/>
    <p:sldId id="455" r:id="rId152"/>
    <p:sldId id="456" r:id="rId153"/>
    <p:sldId id="457" r:id="rId154"/>
    <p:sldId id="458" r:id="rId155"/>
    <p:sldId id="459" r:id="rId156"/>
    <p:sldId id="460" r:id="rId157"/>
    <p:sldId id="461" r:id="rId158"/>
    <p:sldId id="462" r:id="rId159"/>
    <p:sldId id="463" r:id="rId160"/>
    <p:sldId id="464" r:id="rId161"/>
    <p:sldId id="465" r:id="rId162"/>
    <p:sldId id="466" r:id="rId163"/>
    <p:sldId id="467" r:id="rId164"/>
    <p:sldId id="468" r:id="rId165"/>
    <p:sldId id="469" r:id="rId166"/>
    <p:sldId id="470" r:id="rId167"/>
  </p:sldIdLst>
  <p:sldSz cx="10693400" cy="7772400"/>
  <p:notesSz cx="10693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4660"/>
  </p:normalViewPr>
  <p:slideViewPr>
    <p:cSldViewPr>
      <p:cViewPr varScale="1">
        <p:scale>
          <a:sx n="96" d="100"/>
          <a:sy n="96" d="100"/>
        </p:scale>
        <p:origin x="162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0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Automatyka\Podstawy%20aut\Excel\Zeszyt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utomatyka\Cyfrowe\Excel\RegulatorDeadbea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utomatyka\Cyfrowe\Excel\RegulatorDeadbea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Arkusz1!$J$3</c:f>
          <c:strCache>
            <c:ptCount val="1"/>
            <c:pt idx="0">
              <c:v>Regulator PI</c:v>
            </c:pt>
          </c:strCache>
        </c:strRef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RegPI - T0=2s</c:v>
                </c:pt>
              </c:strCache>
            </c:strRef>
          </c:tx>
          <c:marker>
            <c:symbol val="none"/>
          </c:marker>
          <c:xVal>
            <c:numRef>
              <c:f>Arkusz1!$A$4:$A$37</c:f>
              <c:numCache>
                <c:formatCode>General</c:formatCode>
                <c:ptCount val="34"/>
                <c:pt idx="0">
                  <c:v>0</c:v>
                </c:pt>
                <c:pt idx="1">
                  <c:v>1.0000000000000045E-2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</c:numCache>
            </c:numRef>
          </c:xVal>
          <c:yVal>
            <c:numRef>
              <c:f>Arkusz1!$B$4:$B$37</c:f>
              <c:numCache>
                <c:formatCode>General</c:formatCode>
                <c:ptCount val="34"/>
                <c:pt idx="0">
                  <c:v>0</c:v>
                </c:pt>
                <c:pt idx="1">
                  <c:v>1.504999999999993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3.5</c:v>
                </c:pt>
                <c:pt idx="6">
                  <c:v>4</c:v>
                </c:pt>
                <c:pt idx="7">
                  <c:v>4.5</c:v>
                </c:pt>
                <c:pt idx="8">
                  <c:v>5</c:v>
                </c:pt>
                <c:pt idx="9">
                  <c:v>5.5</c:v>
                </c:pt>
                <c:pt idx="10">
                  <c:v>6</c:v>
                </c:pt>
                <c:pt idx="11">
                  <c:v>6.5</c:v>
                </c:pt>
                <c:pt idx="12">
                  <c:v>7</c:v>
                </c:pt>
                <c:pt idx="13">
                  <c:v>7.5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77E-45E3-91F5-4B117D796D39}"/>
            </c:ext>
          </c:extLst>
        </c:ser>
        <c:ser>
          <c:idx val="1"/>
          <c:order val="1"/>
          <c:tx>
            <c:strRef>
              <c:f>Arkusz1!$C$3</c:f>
              <c:strCache>
                <c:ptCount val="1"/>
                <c:pt idx="0">
                  <c:v>RegPI - T0=1s</c:v>
                </c:pt>
              </c:strCache>
            </c:strRef>
          </c:tx>
          <c:marker>
            <c:symbol val="none"/>
          </c:marker>
          <c:xVal>
            <c:numRef>
              <c:f>Arkusz1!$A$4:$A$37</c:f>
              <c:numCache>
                <c:formatCode>General</c:formatCode>
                <c:ptCount val="34"/>
                <c:pt idx="0">
                  <c:v>0</c:v>
                </c:pt>
                <c:pt idx="1">
                  <c:v>1.0000000000000045E-2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</c:numCache>
            </c:numRef>
          </c:xVal>
          <c:yVal>
            <c:numRef>
              <c:f>Arkusz1!$C$4:$C$37</c:f>
              <c:numCache>
                <c:formatCode>General</c:formatCode>
                <c:ptCount val="34"/>
                <c:pt idx="0">
                  <c:v>0</c:v>
                </c:pt>
                <c:pt idx="1">
                  <c:v>2.7650000000000001</c:v>
                </c:pt>
                <c:pt idx="2">
                  <c:v>3.2600000000000002</c:v>
                </c:pt>
                <c:pt idx="3">
                  <c:v>3.7600000000000002</c:v>
                </c:pt>
                <c:pt idx="4">
                  <c:v>4.26</c:v>
                </c:pt>
                <c:pt idx="5">
                  <c:v>4.76</c:v>
                </c:pt>
                <c:pt idx="6">
                  <c:v>5.26</c:v>
                </c:pt>
                <c:pt idx="7">
                  <c:v>5.76</c:v>
                </c:pt>
                <c:pt idx="8">
                  <c:v>6.26</c:v>
                </c:pt>
                <c:pt idx="9">
                  <c:v>6.76</c:v>
                </c:pt>
                <c:pt idx="10">
                  <c:v>7.26</c:v>
                </c:pt>
                <c:pt idx="11">
                  <c:v>7.76</c:v>
                </c:pt>
                <c:pt idx="12">
                  <c:v>8.26</c:v>
                </c:pt>
                <c:pt idx="13">
                  <c:v>8.76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77E-45E3-91F5-4B117D796D39}"/>
            </c:ext>
          </c:extLst>
        </c:ser>
        <c:ser>
          <c:idx val="2"/>
          <c:order val="2"/>
          <c:tx>
            <c:strRef>
              <c:f>Arkusz1!$D$3</c:f>
              <c:strCache>
                <c:ptCount val="1"/>
                <c:pt idx="0">
                  <c:v>Error</c:v>
                </c:pt>
              </c:strCache>
            </c:strRef>
          </c:tx>
          <c:marker>
            <c:symbol val="none"/>
          </c:marker>
          <c:xVal>
            <c:numRef>
              <c:f>Arkusz1!$A$4:$A$37</c:f>
              <c:numCache>
                <c:formatCode>General</c:formatCode>
                <c:ptCount val="34"/>
                <c:pt idx="0">
                  <c:v>0</c:v>
                </c:pt>
                <c:pt idx="1">
                  <c:v>1.0000000000000045E-2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</c:numCache>
            </c:numRef>
          </c:xVal>
          <c:yVal>
            <c:numRef>
              <c:f>Arkusz1!$D$4:$D$37</c:f>
              <c:numCache>
                <c:formatCode>General</c:formatCode>
                <c:ptCount val="3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77E-45E3-91F5-4B117D796D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27708320"/>
        <c:axId val="-1327715392"/>
      </c:scatterChart>
      <c:valAx>
        <c:axId val="-1327708320"/>
        <c:scaling>
          <c:orientation val="minMax"/>
        </c:scaling>
        <c:delete val="0"/>
        <c:axPos val="b"/>
        <c:title>
          <c:tx>
            <c:strRef>
              <c:f>Arkusz1!$J$5</c:f>
              <c:strCache>
                <c:ptCount val="1"/>
                <c:pt idx="0">
                  <c:v>Time</c:v>
                </c:pt>
              </c:strCache>
            </c:strRef>
          </c:tx>
          <c:overlay val="0"/>
        </c:title>
        <c:numFmt formatCode="General" sourceLinked="1"/>
        <c:majorTickMark val="out"/>
        <c:minorTickMark val="none"/>
        <c:tickLblPos val="nextTo"/>
        <c:crossAx val="-1327715392"/>
        <c:crosses val="autoZero"/>
        <c:crossBetween val="midCat"/>
      </c:valAx>
      <c:valAx>
        <c:axId val="-1327715392"/>
        <c:scaling>
          <c:orientation val="minMax"/>
        </c:scaling>
        <c:delete val="0"/>
        <c:axPos val="l"/>
        <c:majorGridlines/>
        <c:title>
          <c:tx>
            <c:strRef>
              <c:f>Arkusz1!$J$4</c:f>
              <c:strCache>
                <c:ptCount val="1"/>
                <c:pt idx="0">
                  <c:v>Responce</c:v>
                </c:pt>
              </c:strCache>
            </c:strRef>
          </c:tx>
          <c:overlay val="0"/>
        </c:title>
        <c:numFmt formatCode="General" sourceLinked="1"/>
        <c:majorTickMark val="none"/>
        <c:minorTickMark val="none"/>
        <c:tickLblPos val="nextTo"/>
        <c:crossAx val="-1327708320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/>
              <a:t>Regulator deadbeat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Silnik_Spalinowy!$B$13</c:f>
              <c:strCache>
                <c:ptCount val="1"/>
                <c:pt idx="0">
                  <c:v>y(0,5)</c:v>
                </c:pt>
              </c:strCache>
            </c:strRef>
          </c:tx>
          <c:cat>
            <c:numRef>
              <c:f>Silnik_Spalinowy!$A$14:$A$38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</c:numCache>
            </c:numRef>
          </c:cat>
          <c:val>
            <c:numRef>
              <c:f>Silnik_Spalinowy!$B$14:$B$38</c:f>
              <c:numCache>
                <c:formatCode>General</c:formatCode>
                <c:ptCount val="25"/>
                <c:pt idx="0">
                  <c:v>33.010000000000005</c:v>
                </c:pt>
                <c:pt idx="1">
                  <c:v>-14.330316000000002</c:v>
                </c:pt>
                <c:pt idx="2">
                  <c:v>9.0936723568000026</c:v>
                </c:pt>
                <c:pt idx="3">
                  <c:v>-2.4965170821446403</c:v>
                </c:pt>
                <c:pt idx="4">
                  <c:v>3.2383086522451685</c:v>
                </c:pt>
                <c:pt idx="5">
                  <c:v>0.40071687886909202</c:v>
                </c:pt>
                <c:pt idx="6">
                  <c:v>1.804757288335574</c:v>
                </c:pt>
                <c:pt idx="7">
                  <c:v>1.1100380937315601</c:v>
                </c:pt>
                <c:pt idx="8">
                  <c:v>1.4537851512216251</c:v>
                </c:pt>
                <c:pt idx="9">
                  <c:v>1.2836991071755353</c:v>
                </c:pt>
                <c:pt idx="10">
                  <c:v>1.3678576817695429</c:v>
                </c:pt>
                <c:pt idx="11">
                  <c:v>1.3262160190604302</c:v>
                </c:pt>
                <c:pt idx="12">
                  <c:v>1.3468203137688992</c:v>
                </c:pt>
                <c:pt idx="13">
                  <c:v>1.3366253087471478</c:v>
                </c:pt>
                <c:pt idx="14">
                  <c:v>1.3416697972319045</c:v>
                </c:pt>
                <c:pt idx="15">
                  <c:v>1.3391737843296498</c:v>
                </c:pt>
                <c:pt idx="16">
                  <c:v>1.3404088115136901</c:v>
                </c:pt>
                <c:pt idx="17">
                  <c:v>1.3397977200630269</c:v>
                </c:pt>
                <c:pt idx="18">
                  <c:v>1.3401000881128144</c:v>
                </c:pt>
                <c:pt idx="19">
                  <c:v>1.3399504764017844</c:v>
                </c:pt>
                <c:pt idx="20">
                  <c:v>1.3400245042764001</c:v>
                </c:pt>
                <c:pt idx="21">
                  <c:v>1.3399878752840375</c:v>
                </c:pt>
                <c:pt idx="22">
                  <c:v>1.3400059993094584</c:v>
                </c:pt>
                <c:pt idx="23">
                  <c:v>1.33999703154168</c:v>
                </c:pt>
                <c:pt idx="24">
                  <c:v>1.3400014687931767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67C-4D82-B297-803E1DBEA0C6}"/>
            </c:ext>
          </c:extLst>
        </c:ser>
        <c:ser>
          <c:idx val="1"/>
          <c:order val="1"/>
          <c:tx>
            <c:strRef>
              <c:f>Silnik_Spalinowy!$C$13</c:f>
              <c:strCache>
                <c:ptCount val="1"/>
                <c:pt idx="0">
                  <c:v>y(1)</c:v>
                </c:pt>
              </c:strCache>
            </c:strRef>
          </c:tx>
          <c:cat>
            <c:numRef>
              <c:f>Silnik_Spalinowy!$A$14:$A$38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</c:numCache>
            </c:numRef>
          </c:cat>
          <c:val>
            <c:numRef>
              <c:f>Silnik_Spalinowy!$C$14:$C$38</c:f>
              <c:numCache>
                <c:formatCode>General</c:formatCode>
                <c:ptCount val="25"/>
                <c:pt idx="0">
                  <c:v>8.51</c:v>
                </c:pt>
                <c:pt idx="2">
                  <c:v>-3.1684639999999997</c:v>
                </c:pt>
                <c:pt idx="4">
                  <c:v>2.5493119744000001</c:v>
                </c:pt>
                <c:pt idx="6">
                  <c:v>-0.25011114266623796</c:v>
                </c:pt>
                <c:pt idx="8">
                  <c:v>1.120486415449391</c:v>
                </c:pt>
                <c:pt idx="10">
                  <c:v>0.44944185099597822</c:v>
                </c:pt>
                <c:pt idx="12">
                  <c:v>0.77798526975236859</c:v>
                </c:pt>
                <c:pt idx="14">
                  <c:v>0.61713041192924012</c:v>
                </c:pt>
                <c:pt idx="16">
                  <c:v>0.69588495031944464</c:v>
                </c:pt>
                <c:pt idx="18">
                  <c:v>0.65732672832360062</c:v>
                </c:pt>
                <c:pt idx="20">
                  <c:v>0.67620483381276564</c:v>
                </c:pt>
                <c:pt idx="22">
                  <c:v>0.66696211336527245</c:v>
                </c:pt>
                <c:pt idx="24">
                  <c:v>0.67148734929636356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67C-4D82-B297-803E1DBEA0C6}"/>
            </c:ext>
          </c:extLst>
        </c:ser>
        <c:ser>
          <c:idx val="2"/>
          <c:order val="2"/>
          <c:tx>
            <c:strRef>
              <c:f>Silnik_Spalinowy!$D$13</c:f>
              <c:strCache>
                <c:ptCount val="1"/>
                <c:pt idx="0">
                  <c:v>y(2)</c:v>
                </c:pt>
              </c:strCache>
            </c:strRef>
          </c:tx>
          <c:cat>
            <c:numRef>
              <c:f>Silnik_Spalinowy!$A$14:$A$38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</c:numCache>
            </c:numRef>
          </c:cat>
          <c:val>
            <c:numRef>
              <c:f>Silnik_Spalinowy!$D$14:$D$38</c:f>
              <c:numCache>
                <c:formatCode>General</c:formatCode>
                <c:ptCount val="25"/>
                <c:pt idx="0">
                  <c:v>2.2599999999999998</c:v>
                </c:pt>
                <c:pt idx="4">
                  <c:v>-0.58006399999999658</c:v>
                </c:pt>
                <c:pt idx="8">
                  <c:v>0.78089466880000002</c:v>
                </c:pt>
                <c:pt idx="12">
                  <c:v>0.12872327471104</c:v>
                </c:pt>
                <c:pt idx="16">
                  <c:v>0.44124380675846964</c:v>
                </c:pt>
                <c:pt idx="20">
                  <c:v>0.2914839678013435</c:v>
                </c:pt>
                <c:pt idx="24">
                  <c:v>0.36324888262959731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67C-4D82-B297-803E1DBEA0C6}"/>
            </c:ext>
          </c:extLst>
        </c:ser>
        <c:ser>
          <c:idx val="3"/>
          <c:order val="3"/>
          <c:tx>
            <c:strRef>
              <c:f>Silnik_Spalinowy!$E$13</c:f>
              <c:strCache>
                <c:ptCount val="1"/>
                <c:pt idx="0">
                  <c:v>y(4)</c:v>
                </c:pt>
              </c:strCache>
            </c:strRef>
          </c:tx>
          <c:cat>
            <c:numRef>
              <c:f>Silnik_Spalinowy!$A$14:$A$38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</c:numCache>
            </c:numRef>
          </c:cat>
          <c:val>
            <c:numRef>
              <c:f>Silnik_Spalinowy!$E$14:$E$38</c:f>
              <c:numCache>
                <c:formatCode>General</c:formatCode>
                <c:ptCount val="25"/>
                <c:pt idx="0">
                  <c:v>0.63400000000000234</c:v>
                </c:pt>
                <c:pt idx="8">
                  <c:v>-4.2744000000000004E-2</c:v>
                </c:pt>
                <c:pt idx="16">
                  <c:v>0.26754312399999997</c:v>
                </c:pt>
                <c:pt idx="24">
                  <c:v>0.125276477646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467C-4D82-B297-803E1DBEA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27721920"/>
        <c:axId val="-1327718656"/>
      </c:lineChart>
      <c:catAx>
        <c:axId val="-132772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1327718656"/>
        <c:crosses val="autoZero"/>
        <c:auto val="1"/>
        <c:lblAlgn val="ctr"/>
        <c:lblOffset val="100"/>
        <c:noMultiLvlLbl val="0"/>
      </c:catAx>
      <c:valAx>
        <c:axId val="-13277186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Respose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-1327721920"/>
        <c:crosses val="autoZero"/>
        <c:crossBetween val="between"/>
      </c:valAx>
    </c:plotArea>
    <c:legend>
      <c:legendPos val="r"/>
      <c:overlay val="0"/>
    </c:legend>
    <c:plotVisOnly val="1"/>
    <c:dispBlanksAs val="span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/>
              <a:t>Regulator Deadbeat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2"/>
          <c:order val="2"/>
          <c:tx>
            <c:strRef>
              <c:f>'Statyczny+opoznienie'!$B$9</c:f>
              <c:strCache>
                <c:ptCount val="1"/>
                <c:pt idx="0">
                  <c:v>yr(1)</c:v>
                </c:pt>
              </c:strCache>
            </c:strRef>
          </c:tx>
          <c:xVal>
            <c:numRef>
              <c:f>'Statyczny+opoznienie'!$A$10:$A$34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</c:numCache>
            </c:numRef>
          </c:xVal>
          <c:yVal>
            <c:numRef>
              <c:f>'Statyczny+opoznienie'!$B$10:$B$34</c:f>
              <c:numCache>
                <c:formatCode>General</c:formatCode>
                <c:ptCount val="25"/>
                <c:pt idx="0">
                  <c:v>2.7600000000000002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3.2600000000000002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3.7600000000000002</c:v>
                </c:pt>
                <c:pt idx="11">
                  <c:v>1.5</c:v>
                </c:pt>
                <c:pt idx="12">
                  <c:v>1.5</c:v>
                </c:pt>
                <c:pt idx="13">
                  <c:v>1.5</c:v>
                </c:pt>
                <c:pt idx="14">
                  <c:v>1.5</c:v>
                </c:pt>
                <c:pt idx="15">
                  <c:v>4.26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4.76</c:v>
                </c:pt>
                <c:pt idx="21">
                  <c:v>2.5</c:v>
                </c:pt>
                <c:pt idx="22">
                  <c:v>2.5</c:v>
                </c:pt>
                <c:pt idx="23">
                  <c:v>2.5</c:v>
                </c:pt>
                <c:pt idx="24">
                  <c:v>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444-46CB-AF8C-B0719B7800FE}"/>
            </c:ext>
          </c:extLst>
        </c:ser>
        <c:ser>
          <c:idx val="3"/>
          <c:order val="3"/>
          <c:tx>
            <c:strRef>
              <c:f>'Statyczny+opoznienie'!$C$9</c:f>
              <c:strCache>
                <c:ptCount val="1"/>
                <c:pt idx="0">
                  <c:v>yr(2)</c:v>
                </c:pt>
              </c:strCache>
            </c:strRef>
          </c:tx>
          <c:xVal>
            <c:numRef>
              <c:f>'Statyczny+opoznienie'!$A$10:$A$34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</c:numCache>
            </c:numRef>
          </c:xVal>
          <c:yVal>
            <c:numRef>
              <c:f>'Statyczny+opoznienie'!$C$10:$C$34</c:f>
              <c:numCache>
                <c:formatCode>General</c:formatCode>
                <c:ptCount val="25"/>
                <c:pt idx="0">
                  <c:v>1.5</c:v>
                </c:pt>
                <c:pt idx="2">
                  <c:v>0.5</c:v>
                </c:pt>
                <c:pt idx="4">
                  <c:v>0.5</c:v>
                </c:pt>
                <c:pt idx="6">
                  <c:v>2</c:v>
                </c:pt>
                <c:pt idx="8">
                  <c:v>1</c:v>
                </c:pt>
                <c:pt idx="10">
                  <c:v>1</c:v>
                </c:pt>
                <c:pt idx="12">
                  <c:v>2.5</c:v>
                </c:pt>
                <c:pt idx="14">
                  <c:v>1.5</c:v>
                </c:pt>
                <c:pt idx="16">
                  <c:v>1.5</c:v>
                </c:pt>
                <c:pt idx="18">
                  <c:v>3</c:v>
                </c:pt>
                <c:pt idx="20">
                  <c:v>2</c:v>
                </c:pt>
                <c:pt idx="22">
                  <c:v>2</c:v>
                </c:pt>
                <c:pt idx="24">
                  <c:v>3.5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444-46CB-AF8C-B0719B7800FE}"/>
            </c:ext>
          </c:extLst>
        </c:ser>
        <c:ser>
          <c:idx val="0"/>
          <c:order val="0"/>
          <c:tx>
            <c:strRef>
              <c:f>'Statyczny+opoznienie'!$B$9</c:f>
              <c:strCache>
                <c:ptCount val="1"/>
                <c:pt idx="0">
                  <c:v>yr(1)</c:v>
                </c:pt>
              </c:strCache>
            </c:strRef>
          </c:tx>
          <c:xVal>
            <c:numRef>
              <c:f>'Statyczny+opoznienie'!$A$10:$A$34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</c:numCache>
            </c:numRef>
          </c:xVal>
          <c:yVal>
            <c:numRef>
              <c:f>'Statyczny+opoznienie'!$B$10:$B$34</c:f>
              <c:numCache>
                <c:formatCode>General</c:formatCode>
                <c:ptCount val="25"/>
                <c:pt idx="0">
                  <c:v>2.7600000000000002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3.2600000000000002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3.7600000000000002</c:v>
                </c:pt>
                <c:pt idx="11">
                  <c:v>1.5</c:v>
                </c:pt>
                <c:pt idx="12">
                  <c:v>1.5</c:v>
                </c:pt>
                <c:pt idx="13">
                  <c:v>1.5</c:v>
                </c:pt>
                <c:pt idx="14">
                  <c:v>1.5</c:v>
                </c:pt>
                <c:pt idx="15">
                  <c:v>4.26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4.76</c:v>
                </c:pt>
                <c:pt idx="21">
                  <c:v>2.5</c:v>
                </c:pt>
                <c:pt idx="22">
                  <c:v>2.5</c:v>
                </c:pt>
                <c:pt idx="23">
                  <c:v>2.5</c:v>
                </c:pt>
                <c:pt idx="24">
                  <c:v>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444-46CB-AF8C-B0719B7800FE}"/>
            </c:ext>
          </c:extLst>
        </c:ser>
        <c:ser>
          <c:idx val="1"/>
          <c:order val="1"/>
          <c:tx>
            <c:strRef>
              <c:f>'Statyczny+opoznienie'!$C$9</c:f>
              <c:strCache>
                <c:ptCount val="1"/>
                <c:pt idx="0">
                  <c:v>yr(2)</c:v>
                </c:pt>
              </c:strCache>
            </c:strRef>
          </c:tx>
          <c:xVal>
            <c:numRef>
              <c:f>'Statyczny+opoznienie'!$A$10:$A$34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</c:numCache>
            </c:numRef>
          </c:xVal>
          <c:yVal>
            <c:numRef>
              <c:f>'Statyczny+opoznienie'!$C$10:$C$34</c:f>
              <c:numCache>
                <c:formatCode>General</c:formatCode>
                <c:ptCount val="25"/>
                <c:pt idx="0">
                  <c:v>1.5</c:v>
                </c:pt>
                <c:pt idx="2">
                  <c:v>0.5</c:v>
                </c:pt>
                <c:pt idx="4">
                  <c:v>0.5</c:v>
                </c:pt>
                <c:pt idx="6">
                  <c:v>2</c:v>
                </c:pt>
                <c:pt idx="8">
                  <c:v>1</c:v>
                </c:pt>
                <c:pt idx="10">
                  <c:v>1</c:v>
                </c:pt>
                <c:pt idx="12">
                  <c:v>2.5</c:v>
                </c:pt>
                <c:pt idx="14">
                  <c:v>1.5</c:v>
                </c:pt>
                <c:pt idx="16">
                  <c:v>1.5</c:v>
                </c:pt>
                <c:pt idx="18">
                  <c:v>3</c:v>
                </c:pt>
                <c:pt idx="20">
                  <c:v>2</c:v>
                </c:pt>
                <c:pt idx="22">
                  <c:v>2</c:v>
                </c:pt>
                <c:pt idx="24">
                  <c:v>3.5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444-46CB-AF8C-B0719B7800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27714848"/>
        <c:axId val="-1327713760"/>
      </c:scatterChart>
      <c:valAx>
        <c:axId val="-1327714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Time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-1327713760"/>
        <c:crosses val="autoZero"/>
        <c:crossBetween val="midCat"/>
      </c:valAx>
      <c:valAx>
        <c:axId val="-13277137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Response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-1327714848"/>
        <c:crosses val="autoZero"/>
        <c:crossBetween val="midCat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overlay val="0"/>
    </c:legend>
    <c:plotVisOnly val="1"/>
    <c:dispBlanksAs val="span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image" Target="../media/image8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image" Target="../media/image8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image" Target="../media/image90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image" Target="../media/image92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image" Target="../media/image9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image" Target="../media/image99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0.07563</cdr:x>
      <cdr:y>0.78108</cdr:y>
    </cdr:from>
    <cdr:to>
      <cdr:x>0.52772</cdr:x>
      <cdr:y>0.78108</cdr:y>
    </cdr:to>
    <cdr:sp macro="" textlink="">
      <cdr:nvSpPr>
        <cdr:cNvPr id="3" name="Łącznik prosty 2"/>
        <cdr:cNvSpPr/>
      </cdr:nvSpPr>
      <cdr:spPr>
        <a:xfrm xmlns:a="http://schemas.openxmlformats.org/drawingml/2006/main">
          <a:off x="648072" y="5040560"/>
          <a:ext cx="3873937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0.06723</cdr:x>
      <cdr:y>0.68065</cdr:y>
    </cdr:from>
    <cdr:to>
      <cdr:x>0.51931</cdr:x>
      <cdr:y>0.68065</cdr:y>
    </cdr:to>
    <cdr:sp macro="" textlink="">
      <cdr:nvSpPr>
        <cdr:cNvPr id="4" name="Łącznik prosty 3"/>
        <cdr:cNvSpPr/>
      </cdr:nvSpPr>
      <cdr:spPr>
        <a:xfrm xmlns:a="http://schemas.openxmlformats.org/drawingml/2006/main">
          <a:off x="576064" y="4392488"/>
          <a:ext cx="3873852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0.32773</cdr:x>
      <cdr:y>0.68065</cdr:y>
    </cdr:from>
    <cdr:to>
      <cdr:x>0.32808</cdr:x>
      <cdr:y>0.90382</cdr:y>
    </cdr:to>
    <cdr:sp macro="" textlink="">
      <cdr:nvSpPr>
        <cdr:cNvPr id="6" name="Łącznik prosty ze strzałką 5"/>
        <cdr:cNvSpPr/>
      </cdr:nvSpPr>
      <cdr:spPr>
        <a:xfrm xmlns:a="http://schemas.openxmlformats.org/drawingml/2006/main" rot="5400000" flipH="1" flipV="1">
          <a:off x="2089733" y="5111069"/>
          <a:ext cx="1440160" cy="2998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0.23529</cdr:x>
      <cdr:y>0.78108</cdr:y>
    </cdr:from>
    <cdr:to>
      <cdr:x>0.23547</cdr:x>
      <cdr:y>0.91498</cdr:y>
    </cdr:to>
    <cdr:sp macro="" textlink="">
      <cdr:nvSpPr>
        <cdr:cNvPr id="7" name="Łącznik prosty ze strzałką 6"/>
        <cdr:cNvSpPr/>
      </cdr:nvSpPr>
      <cdr:spPr>
        <a:xfrm xmlns:a="http://schemas.openxmlformats.org/drawingml/2006/main" rot="5400000" flipH="1" flipV="1">
          <a:off x="1584949" y="5471837"/>
          <a:ext cx="864096" cy="1542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0.23529</cdr:x>
      <cdr:y>0.65834</cdr:y>
    </cdr:from>
    <cdr:to>
      <cdr:x>0.23529</cdr:x>
      <cdr:y>0.77543</cdr:y>
    </cdr:to>
    <cdr:sp macro="" textlink="">
      <cdr:nvSpPr>
        <cdr:cNvPr id="8" name="Łącznik prosty ze strzałką 7"/>
        <cdr:cNvSpPr/>
      </cdr:nvSpPr>
      <cdr:spPr>
        <a:xfrm xmlns:a="http://schemas.openxmlformats.org/drawingml/2006/main" rot="5400000" flipH="1" flipV="1">
          <a:off x="1638398" y="4626298"/>
          <a:ext cx="755652" cy="0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0.32773</cdr:x>
      <cdr:y>0.47981</cdr:y>
    </cdr:from>
    <cdr:to>
      <cdr:x>0.32773</cdr:x>
      <cdr:y>0.68069</cdr:y>
    </cdr:to>
    <cdr:sp macro="" textlink="">
      <cdr:nvSpPr>
        <cdr:cNvPr id="9" name="Łącznik prosty ze strzałką 8"/>
        <cdr:cNvSpPr/>
      </cdr:nvSpPr>
      <cdr:spPr>
        <a:xfrm xmlns:a="http://schemas.openxmlformats.org/drawingml/2006/main" rot="5400000" flipH="1" flipV="1">
          <a:off x="2160131" y="3744526"/>
          <a:ext cx="1296366" cy="1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l-PL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B1910-0D31-408B-B752-1D609D7D8CCD}" type="datetimeFigureOut">
              <a:rPr lang="en-GB" smtClean="0"/>
              <a:t>22/02/2020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71550"/>
            <a:ext cx="3606800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1069975" y="3740150"/>
            <a:ext cx="8553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633913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6057900" y="7383463"/>
            <a:ext cx="463232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375DC-55CC-4834-BEEF-BF03CEECA1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22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0B6D3-4EBB-4323-B45E-CAF1023960BC}" type="slidenum">
              <a:rPr lang="pl-PL" smtClean="0"/>
              <a:pPr/>
              <a:t>94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8018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900" y="-9597"/>
            <a:ext cx="10723576" cy="7791593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169" y="2725139"/>
            <a:ext cx="6814024" cy="1865809"/>
          </a:xfrm>
        </p:spPr>
        <p:txBody>
          <a:bodyPr anchor="b">
            <a:noAutofit/>
          </a:bodyPr>
          <a:lstStyle>
            <a:lvl1pPr algn="r">
              <a:defRPr sz="612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169" y="4590946"/>
            <a:ext cx="6814024" cy="1243152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18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6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4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2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0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8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7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5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387F-C0DC-457F-B298-C40B0820D8D0}" type="datetimeFigureOut">
              <a:rPr lang="pl-PL" smtClean="0"/>
              <a:pPr/>
              <a:t>22.02.2020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A4E4-1DB4-458B-8D0C-520192C5A26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118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3" y="690880"/>
            <a:ext cx="7423299" cy="3857413"/>
          </a:xfrm>
        </p:spPr>
        <p:txBody>
          <a:bodyPr anchor="ctr">
            <a:normAutofit/>
          </a:bodyPr>
          <a:lstStyle>
            <a:lvl1pPr algn="l">
              <a:defRPr sz="4987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3" y="5066453"/>
            <a:ext cx="7423299" cy="1780424"/>
          </a:xfrm>
        </p:spPr>
        <p:txBody>
          <a:bodyPr anchor="ctr">
            <a:normAutofit/>
          </a:bodyPr>
          <a:lstStyle>
            <a:lvl1pPr marL="0" indent="0" algn="l">
              <a:buNone/>
              <a:defRPr sz="204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18145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9220">
              <a:lnSpc>
                <a:spcPts val="1275"/>
              </a:lnSpc>
            </a:pPr>
            <a:fld id="{81D60167-4931-47E6-BA6A-407CBD079E47}" type="slidenum">
              <a:rPr lang="en-GB" smtClean="0"/>
              <a:pPr marL="109220">
                <a:lnSpc>
                  <a:spcPts val="1275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156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85" y="690880"/>
            <a:ext cx="7101080" cy="3425613"/>
          </a:xfrm>
        </p:spPr>
        <p:txBody>
          <a:bodyPr anchor="ctr">
            <a:normAutofit/>
          </a:bodyPr>
          <a:lstStyle>
            <a:lvl1pPr algn="l">
              <a:defRPr sz="4987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87645" y="4116493"/>
            <a:ext cx="6338160" cy="4318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81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18145" indent="0">
              <a:buFontTx/>
              <a:buNone/>
              <a:defRPr/>
            </a:lvl2pPr>
            <a:lvl3pPr marL="1036290" indent="0">
              <a:buFontTx/>
              <a:buNone/>
              <a:defRPr/>
            </a:lvl3pPr>
            <a:lvl4pPr marL="1554434" indent="0">
              <a:buFontTx/>
              <a:buNone/>
              <a:defRPr/>
            </a:lvl4pPr>
            <a:lvl5pPr marL="2072579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5066453"/>
            <a:ext cx="7423300" cy="1780424"/>
          </a:xfrm>
        </p:spPr>
        <p:txBody>
          <a:bodyPr anchor="ctr">
            <a:normAutofit/>
          </a:bodyPr>
          <a:lstStyle>
            <a:lvl1pPr marL="0" indent="0" algn="l">
              <a:buNone/>
              <a:defRPr sz="204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18145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9220">
              <a:lnSpc>
                <a:spcPts val="1275"/>
              </a:lnSpc>
            </a:pPr>
            <a:fld id="{81D60167-4931-47E6-BA6A-407CBD079E47}" type="slidenum">
              <a:rPr lang="en-GB" smtClean="0"/>
              <a:pPr marL="109220">
                <a:lnSpc>
                  <a:spcPts val="1275"/>
                </a:lnSpc>
              </a:pPr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64504" y="895762"/>
            <a:ext cx="534809" cy="662746"/>
          </a:xfrm>
          <a:prstGeom prst="rect">
            <a:avLst/>
          </a:prstGeom>
        </p:spPr>
        <p:txBody>
          <a:bodyPr vert="horz" lIns="103632" tIns="51816" rIns="103632" bIns="51816" rtlCol="0" anchor="ctr">
            <a:noAutofit/>
          </a:bodyPr>
          <a:lstStyle/>
          <a:p>
            <a:pPr lvl="0"/>
            <a:r>
              <a:rPr lang="en-US" sz="90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91060" y="3271430"/>
            <a:ext cx="534809" cy="662746"/>
          </a:xfrm>
          <a:prstGeom prst="rect">
            <a:avLst/>
          </a:prstGeom>
        </p:spPr>
        <p:txBody>
          <a:bodyPr vert="horz" lIns="103632" tIns="51816" rIns="103632" bIns="51816" rtlCol="0" anchor="ctr">
            <a:noAutofit/>
          </a:bodyPr>
          <a:lstStyle/>
          <a:p>
            <a:pPr lvl="0"/>
            <a:r>
              <a:rPr lang="en-US" sz="90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5712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2189587"/>
            <a:ext cx="7423300" cy="2941521"/>
          </a:xfrm>
        </p:spPr>
        <p:txBody>
          <a:bodyPr anchor="b">
            <a:normAutofit/>
          </a:bodyPr>
          <a:lstStyle>
            <a:lvl1pPr algn="l">
              <a:defRPr sz="4987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5131108"/>
            <a:ext cx="7423300" cy="1715769"/>
          </a:xfrm>
        </p:spPr>
        <p:txBody>
          <a:bodyPr anchor="t">
            <a:normAutofit/>
          </a:bodyPr>
          <a:lstStyle>
            <a:lvl1pPr marL="0" indent="0" algn="l">
              <a:buNone/>
              <a:defRPr sz="204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18145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9220">
              <a:lnSpc>
                <a:spcPts val="1275"/>
              </a:lnSpc>
            </a:pPr>
            <a:fld id="{81D60167-4931-47E6-BA6A-407CBD079E47}" type="slidenum">
              <a:rPr lang="en-GB" smtClean="0"/>
              <a:pPr marL="109220">
                <a:lnSpc>
                  <a:spcPts val="1275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2985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85" y="690880"/>
            <a:ext cx="7101080" cy="3425613"/>
          </a:xfrm>
        </p:spPr>
        <p:txBody>
          <a:bodyPr anchor="ctr">
            <a:normAutofit/>
          </a:bodyPr>
          <a:lstStyle>
            <a:lvl1pPr algn="l">
              <a:defRPr sz="4987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890" y="4548294"/>
            <a:ext cx="7423301" cy="58281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7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18145" indent="0">
              <a:buFontTx/>
              <a:buNone/>
              <a:defRPr/>
            </a:lvl2pPr>
            <a:lvl3pPr marL="1036290" indent="0">
              <a:buFontTx/>
              <a:buNone/>
              <a:defRPr/>
            </a:lvl3pPr>
            <a:lvl4pPr marL="1554434" indent="0">
              <a:buFontTx/>
              <a:buNone/>
              <a:defRPr/>
            </a:lvl4pPr>
            <a:lvl5pPr marL="2072579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5131108"/>
            <a:ext cx="7423300" cy="1715769"/>
          </a:xfrm>
        </p:spPr>
        <p:txBody>
          <a:bodyPr anchor="t">
            <a:normAutofit/>
          </a:bodyPr>
          <a:lstStyle>
            <a:lvl1pPr marL="0" indent="0" algn="l">
              <a:buNone/>
              <a:defRPr sz="204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18145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9220">
              <a:lnSpc>
                <a:spcPts val="1275"/>
              </a:lnSpc>
            </a:pPr>
            <a:fld id="{81D60167-4931-47E6-BA6A-407CBD079E47}" type="slidenum">
              <a:rPr lang="en-GB" smtClean="0"/>
              <a:pPr marL="109220">
                <a:lnSpc>
                  <a:spcPts val="1275"/>
                </a:lnSpc>
              </a:pPr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64504" y="895762"/>
            <a:ext cx="534809" cy="662746"/>
          </a:xfrm>
          <a:prstGeom prst="rect">
            <a:avLst/>
          </a:prstGeom>
        </p:spPr>
        <p:txBody>
          <a:bodyPr vert="horz" lIns="103632" tIns="51816" rIns="103632" bIns="51816" rtlCol="0" anchor="ctr">
            <a:noAutofit/>
          </a:bodyPr>
          <a:lstStyle/>
          <a:p>
            <a:pPr lvl="0"/>
            <a:r>
              <a:rPr lang="en-US" sz="90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91060" y="3271430"/>
            <a:ext cx="534809" cy="662746"/>
          </a:xfrm>
          <a:prstGeom prst="rect">
            <a:avLst/>
          </a:prstGeom>
        </p:spPr>
        <p:txBody>
          <a:bodyPr vert="horz" lIns="103632" tIns="51816" rIns="103632" bIns="51816" rtlCol="0" anchor="ctr">
            <a:noAutofit/>
          </a:bodyPr>
          <a:lstStyle/>
          <a:p>
            <a:pPr lvl="0"/>
            <a:r>
              <a:rPr lang="en-US" sz="90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7421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201" y="690880"/>
            <a:ext cx="7415991" cy="3425613"/>
          </a:xfrm>
        </p:spPr>
        <p:txBody>
          <a:bodyPr anchor="ctr">
            <a:normAutofit/>
          </a:bodyPr>
          <a:lstStyle>
            <a:lvl1pPr algn="l">
              <a:defRPr sz="4987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890" y="4548294"/>
            <a:ext cx="7423301" cy="58281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720">
                <a:solidFill>
                  <a:schemeClr val="accent1"/>
                </a:solidFill>
              </a:defRPr>
            </a:lvl1pPr>
            <a:lvl2pPr marL="518145" indent="0">
              <a:buFontTx/>
              <a:buNone/>
              <a:defRPr/>
            </a:lvl2pPr>
            <a:lvl3pPr marL="1036290" indent="0">
              <a:buFontTx/>
              <a:buNone/>
              <a:defRPr/>
            </a:lvl3pPr>
            <a:lvl4pPr marL="1554434" indent="0">
              <a:buFontTx/>
              <a:buNone/>
              <a:defRPr/>
            </a:lvl4pPr>
            <a:lvl5pPr marL="2072579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5131108"/>
            <a:ext cx="7423300" cy="1715769"/>
          </a:xfrm>
        </p:spPr>
        <p:txBody>
          <a:bodyPr anchor="t">
            <a:normAutofit/>
          </a:bodyPr>
          <a:lstStyle>
            <a:lvl1pPr marL="0" indent="0" algn="l">
              <a:buNone/>
              <a:defRPr sz="204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18145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9220">
              <a:lnSpc>
                <a:spcPts val="1275"/>
              </a:lnSpc>
            </a:pPr>
            <a:fld id="{81D60167-4931-47E6-BA6A-407CBD079E47}" type="slidenum">
              <a:rPr lang="en-GB" smtClean="0"/>
              <a:pPr marL="109220">
                <a:lnSpc>
                  <a:spcPts val="1275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102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9220">
              <a:lnSpc>
                <a:spcPts val="1275"/>
              </a:lnSpc>
            </a:pPr>
            <a:fld id="{81D60167-4931-47E6-BA6A-407CBD079E47}" type="slidenum">
              <a:rPr lang="en-GB" smtClean="0"/>
              <a:pPr marL="109220">
                <a:lnSpc>
                  <a:spcPts val="1275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727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0134" y="690881"/>
            <a:ext cx="1144666" cy="5951644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892" y="690881"/>
            <a:ext cx="6075294" cy="59516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9220">
              <a:lnSpc>
                <a:spcPts val="1275"/>
              </a:lnSpc>
            </a:pPr>
            <a:fld id="{81D60167-4931-47E6-BA6A-407CBD079E47}" type="slidenum">
              <a:rPr lang="en-GB" smtClean="0"/>
              <a:pPr marL="109220">
                <a:lnSpc>
                  <a:spcPts val="1275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1928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pPr marL="109220">
              <a:lnSpc>
                <a:spcPts val="1275"/>
              </a:lnSpc>
            </a:pPr>
            <a:fld id="{81D60167-4931-47E6-BA6A-407CBD079E47}" type="slidenum">
              <a:rPr dirty="0"/>
              <a:pPr marL="109220">
                <a:lnSpc>
                  <a:spcPts val="1275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6332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670" y="311257"/>
            <a:ext cx="9624060" cy="276999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534670" y="1813561"/>
            <a:ext cx="4722918" cy="138499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435812" y="1813561"/>
            <a:ext cx="4722918" cy="138499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2920" y="7228333"/>
            <a:ext cx="2313432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19856" y="7228333"/>
            <a:ext cx="321868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35540" y="7265765"/>
            <a:ext cx="220345" cy="184666"/>
          </a:xfrm>
          <a:ln/>
        </p:spPr>
        <p:txBody>
          <a:bodyPr/>
          <a:lstStyle>
            <a:lvl1pPr>
              <a:defRPr/>
            </a:lvl1pPr>
          </a:lstStyle>
          <a:p>
            <a:fld id="{6D2D37FA-A70B-4A54-9CE1-1C7197E2D47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31094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534670" y="311257"/>
            <a:ext cx="9624060" cy="138499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2920" y="7228333"/>
            <a:ext cx="2313432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19856" y="7228333"/>
            <a:ext cx="321868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35540" y="7265765"/>
            <a:ext cx="220345" cy="184666"/>
          </a:xfrm>
          <a:ln/>
        </p:spPr>
        <p:txBody>
          <a:bodyPr/>
          <a:lstStyle>
            <a:lvl1pPr>
              <a:defRPr/>
            </a:lvl1pPr>
          </a:lstStyle>
          <a:p>
            <a:fld id="{597D7168-3968-400E-A2F1-6BFB6BC2954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81317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9220">
              <a:lnSpc>
                <a:spcPts val="1275"/>
              </a:lnSpc>
            </a:pPr>
            <a:fld id="{81D60167-4931-47E6-BA6A-407CBD079E47}" type="slidenum">
              <a:rPr lang="en-GB" smtClean="0"/>
              <a:pPr marL="109220">
                <a:lnSpc>
                  <a:spcPts val="1275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524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3060984"/>
            <a:ext cx="7423300" cy="2070125"/>
          </a:xfrm>
        </p:spPr>
        <p:txBody>
          <a:bodyPr anchor="b"/>
          <a:lstStyle>
            <a:lvl1pPr algn="l">
              <a:defRPr sz="4533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5131108"/>
            <a:ext cx="7423300" cy="975120"/>
          </a:xfrm>
        </p:spPr>
        <p:txBody>
          <a:bodyPr anchor="t"/>
          <a:lstStyle>
            <a:lvl1pPr marL="0" indent="0" algn="l">
              <a:buNone/>
              <a:defRPr sz="22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18145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9220">
              <a:lnSpc>
                <a:spcPts val="1275"/>
              </a:lnSpc>
            </a:pPr>
            <a:fld id="{81D60167-4931-47E6-BA6A-407CBD079E47}" type="slidenum">
              <a:rPr lang="en-GB" smtClean="0"/>
              <a:pPr marL="109220">
                <a:lnSpc>
                  <a:spcPts val="1275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21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3" y="690880"/>
            <a:ext cx="7423299" cy="149690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894" y="2448668"/>
            <a:ext cx="3611372" cy="4398208"/>
          </a:xfrm>
        </p:spPr>
        <p:txBody>
          <a:bodyPr>
            <a:normAutofit/>
          </a:bodyPr>
          <a:lstStyle>
            <a:lvl1pPr>
              <a:defRPr sz="2040"/>
            </a:lvl1pPr>
            <a:lvl2pPr>
              <a:defRPr sz="1813"/>
            </a:lvl2pPr>
            <a:lvl3pPr>
              <a:defRPr sz="1587"/>
            </a:lvl3pPr>
            <a:lvl4pPr>
              <a:defRPr sz="1360"/>
            </a:lvl4pPr>
            <a:lvl5pPr>
              <a:defRPr sz="1360"/>
            </a:lvl5pPr>
            <a:lvl6pPr>
              <a:defRPr sz="1360"/>
            </a:lvl6pPr>
            <a:lvl7pPr>
              <a:defRPr sz="1360"/>
            </a:lvl7pPr>
            <a:lvl8pPr>
              <a:defRPr sz="1360"/>
            </a:lvl8pPr>
            <a:lvl9pPr>
              <a:defRPr sz="136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4819" y="2448669"/>
            <a:ext cx="3611373" cy="4398209"/>
          </a:xfrm>
        </p:spPr>
        <p:txBody>
          <a:bodyPr>
            <a:normAutofit/>
          </a:bodyPr>
          <a:lstStyle>
            <a:lvl1pPr>
              <a:defRPr sz="2040"/>
            </a:lvl1pPr>
            <a:lvl2pPr>
              <a:defRPr sz="1813"/>
            </a:lvl2pPr>
            <a:lvl3pPr>
              <a:defRPr sz="1587"/>
            </a:lvl3pPr>
            <a:lvl4pPr>
              <a:defRPr sz="1360"/>
            </a:lvl4pPr>
            <a:lvl5pPr>
              <a:defRPr sz="1360"/>
            </a:lvl5pPr>
            <a:lvl6pPr>
              <a:defRPr sz="1360"/>
            </a:lvl6pPr>
            <a:lvl7pPr>
              <a:defRPr sz="1360"/>
            </a:lvl7pPr>
            <a:lvl8pPr>
              <a:defRPr sz="1360"/>
            </a:lvl8pPr>
            <a:lvl9pPr>
              <a:defRPr sz="136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9220">
              <a:lnSpc>
                <a:spcPts val="1275"/>
              </a:lnSpc>
            </a:pPr>
            <a:fld id="{81D60167-4931-47E6-BA6A-407CBD079E47}" type="slidenum">
              <a:rPr lang="en-GB" smtClean="0"/>
              <a:pPr marL="109220">
                <a:lnSpc>
                  <a:spcPts val="1275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08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3" y="690880"/>
            <a:ext cx="7423298" cy="1496907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2449114"/>
            <a:ext cx="3614369" cy="653097"/>
          </a:xfrm>
        </p:spPr>
        <p:txBody>
          <a:bodyPr anchor="b">
            <a:noAutofit/>
          </a:bodyPr>
          <a:lstStyle>
            <a:lvl1pPr marL="0" indent="0">
              <a:buNone/>
              <a:defRPr sz="2720" b="0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92" y="3102213"/>
            <a:ext cx="3614369" cy="3744666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21821" y="2449114"/>
            <a:ext cx="3614369" cy="653097"/>
          </a:xfrm>
        </p:spPr>
        <p:txBody>
          <a:bodyPr anchor="b">
            <a:noAutofit/>
          </a:bodyPr>
          <a:lstStyle>
            <a:lvl1pPr marL="0" indent="0">
              <a:buNone/>
              <a:defRPr sz="2720" b="0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21821" y="3102213"/>
            <a:ext cx="3614369" cy="3744666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9220">
              <a:lnSpc>
                <a:spcPts val="1275"/>
              </a:lnSpc>
            </a:pPr>
            <a:fld id="{81D60167-4931-47E6-BA6A-407CBD079E47}" type="slidenum">
              <a:rPr lang="en-GB" smtClean="0"/>
              <a:pPr marL="109220">
                <a:lnSpc>
                  <a:spcPts val="1275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05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690880"/>
            <a:ext cx="7423299" cy="149690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9220">
              <a:lnSpc>
                <a:spcPts val="1275"/>
              </a:lnSpc>
            </a:pPr>
            <a:fld id="{81D60167-4931-47E6-BA6A-407CBD079E47}" type="slidenum">
              <a:rPr lang="en-GB" smtClean="0"/>
              <a:pPr marL="109220">
                <a:lnSpc>
                  <a:spcPts val="1275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0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387F-C0DC-457F-B298-C40B0820D8D0}" type="datetimeFigureOut">
              <a:rPr lang="pl-PL" smtClean="0"/>
              <a:pPr/>
              <a:t>22.02.2020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A4E4-1DB4-458B-8D0C-520192C5A26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862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1698418"/>
            <a:ext cx="3262963" cy="1448928"/>
          </a:xfrm>
        </p:spPr>
        <p:txBody>
          <a:bodyPr anchor="b">
            <a:normAutofit/>
          </a:bodyPr>
          <a:lstStyle>
            <a:lvl1pPr>
              <a:defRPr sz="2267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408" y="583582"/>
            <a:ext cx="3959782" cy="6263295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892" y="3147346"/>
            <a:ext cx="3262963" cy="2929042"/>
          </a:xfrm>
        </p:spPr>
        <p:txBody>
          <a:bodyPr>
            <a:normAutofit/>
          </a:bodyPr>
          <a:lstStyle>
            <a:lvl1pPr marL="0" indent="0">
              <a:buNone/>
              <a:defRPr sz="1587"/>
            </a:lvl1pPr>
            <a:lvl2pPr marL="388609" indent="0">
              <a:buNone/>
              <a:defRPr sz="1190"/>
            </a:lvl2pPr>
            <a:lvl3pPr marL="777217" indent="0">
              <a:buNone/>
              <a:defRPr sz="1020"/>
            </a:lvl3pPr>
            <a:lvl4pPr marL="1165826" indent="0">
              <a:buNone/>
              <a:defRPr sz="850"/>
            </a:lvl4pPr>
            <a:lvl5pPr marL="1554434" indent="0">
              <a:buNone/>
              <a:defRPr sz="850"/>
            </a:lvl5pPr>
            <a:lvl6pPr marL="1943043" indent="0">
              <a:buNone/>
              <a:defRPr sz="850"/>
            </a:lvl6pPr>
            <a:lvl7pPr marL="2331651" indent="0">
              <a:buNone/>
              <a:defRPr sz="850"/>
            </a:lvl7pPr>
            <a:lvl8pPr marL="2720260" indent="0">
              <a:buNone/>
              <a:defRPr sz="850"/>
            </a:lvl8pPr>
            <a:lvl9pPr marL="3108869" indent="0">
              <a:buNone/>
              <a:defRPr sz="8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9220">
              <a:lnSpc>
                <a:spcPts val="1275"/>
              </a:lnSpc>
            </a:pPr>
            <a:fld id="{81D60167-4931-47E6-BA6A-407CBD079E47}" type="slidenum">
              <a:rPr lang="en-GB" smtClean="0"/>
              <a:pPr marL="109220">
                <a:lnSpc>
                  <a:spcPts val="1275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689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5440680"/>
            <a:ext cx="7423299" cy="642303"/>
          </a:xfrm>
        </p:spPr>
        <p:txBody>
          <a:bodyPr anchor="b">
            <a:normAutofit/>
          </a:bodyPr>
          <a:lstStyle>
            <a:lvl1pPr algn="l">
              <a:defRPr sz="272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12892" y="690880"/>
            <a:ext cx="7423299" cy="4358480"/>
          </a:xfrm>
        </p:spPr>
        <p:txBody>
          <a:bodyPr anchor="t">
            <a:normAutofit/>
          </a:bodyPr>
          <a:lstStyle>
            <a:lvl1pPr marL="0" indent="0" algn="ctr">
              <a:buNone/>
              <a:defRPr sz="1813"/>
            </a:lvl1pPr>
            <a:lvl2pPr marL="518145" indent="0">
              <a:buNone/>
              <a:defRPr sz="1813"/>
            </a:lvl2pPr>
            <a:lvl3pPr marL="1036290" indent="0">
              <a:buNone/>
              <a:defRPr sz="1813"/>
            </a:lvl3pPr>
            <a:lvl4pPr marL="1554434" indent="0">
              <a:buNone/>
              <a:defRPr sz="1813"/>
            </a:lvl4pPr>
            <a:lvl5pPr marL="2072579" indent="0">
              <a:buNone/>
              <a:defRPr sz="1813"/>
            </a:lvl5pPr>
            <a:lvl6pPr marL="2590724" indent="0">
              <a:buNone/>
              <a:defRPr sz="1813"/>
            </a:lvl6pPr>
            <a:lvl7pPr marL="3108869" indent="0">
              <a:buNone/>
              <a:defRPr sz="1813"/>
            </a:lvl7pPr>
            <a:lvl8pPr marL="3627013" indent="0">
              <a:buNone/>
              <a:defRPr sz="1813"/>
            </a:lvl8pPr>
            <a:lvl9pPr marL="4145158" indent="0">
              <a:buNone/>
              <a:defRPr sz="1813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892" y="6082983"/>
            <a:ext cx="7423299" cy="763894"/>
          </a:xfrm>
        </p:spPr>
        <p:txBody>
          <a:bodyPr>
            <a:normAutofit/>
          </a:bodyPr>
          <a:lstStyle>
            <a:lvl1pPr marL="0" indent="0">
              <a:buNone/>
              <a:defRPr sz="1360"/>
            </a:lvl1pPr>
            <a:lvl2pPr marL="518145" indent="0">
              <a:buNone/>
              <a:defRPr sz="1360"/>
            </a:lvl2pPr>
            <a:lvl3pPr marL="1036290" indent="0">
              <a:buNone/>
              <a:defRPr sz="1133"/>
            </a:lvl3pPr>
            <a:lvl4pPr marL="1554434" indent="0">
              <a:buNone/>
              <a:defRPr sz="1020"/>
            </a:lvl4pPr>
            <a:lvl5pPr marL="2072579" indent="0">
              <a:buNone/>
              <a:defRPr sz="1020"/>
            </a:lvl5pPr>
            <a:lvl6pPr marL="2590724" indent="0">
              <a:buNone/>
              <a:defRPr sz="1020"/>
            </a:lvl6pPr>
            <a:lvl7pPr marL="3108869" indent="0">
              <a:buNone/>
              <a:defRPr sz="1020"/>
            </a:lvl7pPr>
            <a:lvl8pPr marL="3627013" indent="0">
              <a:buNone/>
              <a:defRPr sz="1020"/>
            </a:lvl8pPr>
            <a:lvl9pPr marL="4145158" indent="0">
              <a:buNone/>
              <a:defRPr sz="102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9220">
              <a:lnSpc>
                <a:spcPts val="1275"/>
              </a:lnSpc>
            </a:pPr>
            <a:fld id="{81D60167-4931-47E6-BA6A-407CBD079E47}" type="slidenum">
              <a:rPr lang="en-GB" smtClean="0"/>
              <a:pPr marL="109220">
                <a:lnSpc>
                  <a:spcPts val="1275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052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901" y="-9597"/>
            <a:ext cx="10723578" cy="7791593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893" y="690880"/>
            <a:ext cx="7423298" cy="1496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2448669"/>
            <a:ext cx="7423299" cy="4398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21149" y="6846879"/>
            <a:ext cx="800054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2893" y="6846879"/>
            <a:ext cx="54063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36690" y="6846879"/>
            <a:ext cx="599502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accent1"/>
                </a:solidFill>
              </a:defRPr>
            </a:lvl1pPr>
          </a:lstStyle>
          <a:p>
            <a:pPr marL="109220">
              <a:lnSpc>
                <a:spcPts val="1275"/>
              </a:lnSpc>
            </a:pPr>
            <a:fld id="{81D60167-4931-47E6-BA6A-407CBD079E47}" type="slidenum">
              <a:rPr lang="en-GB" smtClean="0"/>
              <a:pPr marL="109220">
                <a:lnSpc>
                  <a:spcPts val="1275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762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</p:sldLayoutIdLst>
  <p:txStyles>
    <p:titleStyle>
      <a:lvl1pPr algn="l" defTabSz="518145" rtl="0" eaLnBrk="1" latinLnBrk="0" hangingPunct="1">
        <a:spcBef>
          <a:spcPct val="0"/>
        </a:spcBef>
        <a:buNone/>
        <a:defRPr sz="408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8609" indent="-388609" algn="l" defTabSz="518145" rtl="0" eaLnBrk="1" latinLnBrk="0" hangingPunct="1">
        <a:spcBef>
          <a:spcPts val="11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41985" indent="-323840" algn="l" defTabSz="518145" rtl="0" eaLnBrk="1" latinLnBrk="0" hangingPunct="1">
        <a:spcBef>
          <a:spcPts val="11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1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95362" indent="-259072" algn="l" defTabSz="518145" rtl="0" eaLnBrk="1" latinLnBrk="0" hangingPunct="1">
        <a:spcBef>
          <a:spcPts val="11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8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13507" indent="-259072" algn="l" defTabSz="518145" rtl="0" eaLnBrk="1" latinLnBrk="0" hangingPunct="1">
        <a:spcBef>
          <a:spcPts val="11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331651" indent="-259072" algn="l" defTabSz="518145" rtl="0" eaLnBrk="1" latinLnBrk="0" hangingPunct="1">
        <a:spcBef>
          <a:spcPts val="11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849796" indent="-259072" algn="l" defTabSz="518145" rtl="0" eaLnBrk="1" latinLnBrk="0" hangingPunct="1">
        <a:spcBef>
          <a:spcPts val="11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367941" indent="-259072" algn="l" defTabSz="518145" rtl="0" eaLnBrk="1" latinLnBrk="0" hangingPunct="1">
        <a:spcBef>
          <a:spcPts val="11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886086" indent="-259072" algn="l" defTabSz="518145" rtl="0" eaLnBrk="1" latinLnBrk="0" hangingPunct="1">
        <a:spcBef>
          <a:spcPts val="11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404230" indent="-259072" algn="l" defTabSz="518145" rtl="0" eaLnBrk="1" latinLnBrk="0" hangingPunct="1">
        <a:spcBef>
          <a:spcPts val="11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1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1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1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1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18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19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emf"/><Relationship Id="rId1" Type="http://schemas.openxmlformats.org/officeDocument/2006/relationships/slideLayout" Target="../slideLayouts/slideLayout1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emf"/><Relationship Id="rId1" Type="http://schemas.openxmlformats.org/officeDocument/2006/relationships/slideLayout" Target="../slideLayouts/slideLayout1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emf"/><Relationship Id="rId1" Type="http://schemas.openxmlformats.org/officeDocument/2006/relationships/slideLayout" Target="../slideLayouts/slideLayout1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emf"/><Relationship Id="rId1" Type="http://schemas.openxmlformats.org/officeDocument/2006/relationships/slideLayout" Target="../slideLayouts/slideLayout1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emf"/><Relationship Id="rId1" Type="http://schemas.openxmlformats.org/officeDocument/2006/relationships/slideLayout" Target="../slideLayouts/slideLayout1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emf"/><Relationship Id="rId1" Type="http://schemas.openxmlformats.org/officeDocument/2006/relationships/slideLayout" Target="../slideLayouts/slideLayout1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emf"/><Relationship Id="rId1" Type="http://schemas.openxmlformats.org/officeDocument/2006/relationships/slideLayout" Target="../slideLayouts/slideLayout17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image" Target="../media/image14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wmf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wmf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wmf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wmf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wmf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wmf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jpe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2" Type="http://schemas.openxmlformats.org/officeDocument/2006/relationships/image" Target="../media/image1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jpeg"/><Relationship Id="rId5" Type="http://schemas.openxmlformats.org/officeDocument/2006/relationships/image" Target="../media/image162.jpeg"/><Relationship Id="rId4" Type="http://schemas.openxmlformats.org/officeDocument/2006/relationships/image" Target="../media/image161.jpeg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Dokument_programu_Microsoft_Word2.docx"/><Relationship Id="rId3" Type="http://schemas.openxmlformats.org/officeDocument/2006/relationships/image" Target="../media/image55.png"/><Relationship Id="rId7" Type="http://schemas.openxmlformats.org/officeDocument/2006/relationships/image" Target="../media/image5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Dokument_programu_Microsoft_Word1.docx"/><Relationship Id="rId5" Type="http://schemas.openxmlformats.org/officeDocument/2006/relationships/image" Target="../media/image56.emf"/><Relationship Id="rId4" Type="http://schemas.openxmlformats.org/officeDocument/2006/relationships/package" Target="../embeddings/Dokument_programu_Microsoft_Word.docx"/><Relationship Id="rId9" Type="http://schemas.openxmlformats.org/officeDocument/2006/relationships/image" Target="../media/image58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9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0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2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3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4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65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1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66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1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67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1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68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1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69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1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70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1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7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1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72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1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73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1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74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1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73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2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75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2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76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2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77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2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78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2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7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2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80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2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82.emf"/><Relationship Id="rId5" Type="http://schemas.openxmlformats.org/officeDocument/2006/relationships/package" Target="../embeddings/Dokument_programu_Microsoft_Word27.docx"/><Relationship Id="rId4" Type="http://schemas.openxmlformats.org/officeDocument/2006/relationships/image" Target="../media/image81.emf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2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83.e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2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5.emf"/><Relationship Id="rId5" Type="http://schemas.openxmlformats.org/officeDocument/2006/relationships/package" Target="../embeddings/Dokument_programu_Microsoft_Word30.docx"/><Relationship Id="rId4" Type="http://schemas.openxmlformats.org/officeDocument/2006/relationships/image" Target="../media/image84.e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3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86.e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3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87.e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3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88.e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3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89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3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91.emf"/><Relationship Id="rId5" Type="http://schemas.openxmlformats.org/officeDocument/2006/relationships/package" Target="../embeddings/Dokument_programu_Microsoft_Word36.docx"/><Relationship Id="rId4" Type="http://schemas.openxmlformats.org/officeDocument/2006/relationships/image" Target="../media/image9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3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93.emf"/><Relationship Id="rId5" Type="http://schemas.openxmlformats.org/officeDocument/2006/relationships/package" Target="../embeddings/Dokument_programu_Microsoft_Word38.docx"/><Relationship Id="rId4" Type="http://schemas.openxmlformats.org/officeDocument/2006/relationships/image" Target="../media/image92.e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3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95.emf"/><Relationship Id="rId5" Type="http://schemas.openxmlformats.org/officeDocument/2006/relationships/package" Target="../embeddings/Dokument_programu_Microsoft_Word40.docx"/><Relationship Id="rId4" Type="http://schemas.openxmlformats.org/officeDocument/2006/relationships/image" Target="../media/image94.emf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4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96.e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97.emf"/><Relationship Id="rId4" Type="http://schemas.openxmlformats.org/officeDocument/2006/relationships/package" Target="../embeddings/Dokument_programu_Microsoft_Word42.docx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4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98.e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4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00.emf"/><Relationship Id="rId5" Type="http://schemas.openxmlformats.org/officeDocument/2006/relationships/package" Target="../embeddings/Dokument_programu_Microsoft_Word45.docx"/><Relationship Id="rId4" Type="http://schemas.openxmlformats.org/officeDocument/2006/relationships/image" Target="../media/image99.e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4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101.e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Word4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102.emf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CD7C7-EC14-4093-85D3-0B0DB8C01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" y="2409444"/>
            <a:ext cx="9316720" cy="615553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Systemy Automatyzacji Procesów Roboczych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B05542-A806-496C-874A-53FD2CF29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pl-PL" sz="2400" b="1" dirty="0">
                <a:solidFill>
                  <a:srgbClr val="DC34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 hab. inż. Hoang </a:t>
            </a:r>
            <a:r>
              <a:rPr lang="pl-PL" sz="2400" b="1" dirty="0" err="1">
                <a:solidFill>
                  <a:srgbClr val="DC34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Nguyen</a:t>
            </a:r>
            <a:r>
              <a:rPr lang="pl-PL" sz="2400" b="1" dirty="0">
                <a:solidFill>
                  <a:srgbClr val="DC34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prof. UMG</a:t>
            </a:r>
            <a:br>
              <a:rPr lang="pl-PL" sz="2400" b="1" dirty="0"/>
            </a:br>
            <a:br>
              <a:rPr lang="pl-PL" sz="1100" b="1" dirty="0"/>
            </a:br>
            <a:r>
              <a:rPr lang="pl-PL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p. </a:t>
            </a:r>
            <a:r>
              <a:rPr lang="pl-PL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A115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pl-PL" sz="20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h.nguyen@wm.umg.edu.pl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0244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00" y="-381000"/>
            <a:ext cx="9829800" cy="756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Prostokąt 2">
                <a:extLst>
                  <a:ext uri="{FF2B5EF4-FFF2-40B4-BE49-F238E27FC236}">
                    <a16:creationId xmlns:a16="http://schemas.microsoft.com/office/drawing/2014/main" id="{25547B4A-C1ED-4A17-825A-4A0457D6A6AF}"/>
                  </a:ext>
                </a:extLst>
              </p:cNvPr>
              <p:cNvSpPr/>
              <p:nvPr/>
            </p:nvSpPr>
            <p:spPr>
              <a:xfrm>
                <a:off x="1578553" y="4495800"/>
                <a:ext cx="7536294" cy="84875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i="1" spc="17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</m:ctrlPr>
                        </m:sSupPr>
                        <m:e>
                          <m:r>
                            <a:rPr lang="pl-PL" i="1" spc="17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  <m:t>∆</m:t>
                          </m:r>
                        </m:e>
                        <m:sup>
                          <m:r>
                            <a:rPr lang="pl-PL" b="0" i="1" spc="17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  <m:t>𝑛</m:t>
                          </m:r>
                        </m:sup>
                      </m:sSup>
                      <m:r>
                        <a:rPr lang="pl-PL" b="0" i="1" spc="17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Sans Unicode"/>
                        </a:rPr>
                        <m:t>𝑦</m:t>
                      </m:r>
                      <m:d>
                        <m:dPr>
                          <m:ctrlPr>
                            <a:rPr lang="pl-PL" b="0" i="1" spc="17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pl-PL" b="0" i="1" spc="17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  <m:t>𝑘</m:t>
                          </m:r>
                        </m:e>
                      </m:d>
                      <m:r>
                        <a:rPr lang="pl-PL" b="0" i="1" spc="17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Sans Unicode"/>
                        </a:rPr>
                        <m:t>=</m:t>
                      </m:r>
                      <m:sSup>
                        <m:sSupPr>
                          <m:ctrlPr>
                            <a:rPr lang="pl-PL" i="1" spc="17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</m:ctrlPr>
                        </m:sSupPr>
                        <m:e>
                          <m:r>
                            <a:rPr lang="pl-PL" i="1" spc="17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  <m:t>∆</m:t>
                          </m:r>
                        </m:e>
                        <m:sup>
                          <m:r>
                            <a:rPr lang="pl-PL" i="1" spc="17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  <m:t>𝑛</m:t>
                          </m:r>
                          <m:r>
                            <a:rPr lang="pl-PL" b="0" i="1" spc="17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  <m:t>−1</m:t>
                          </m:r>
                        </m:sup>
                      </m:sSup>
                      <m:r>
                        <a:rPr lang="pl-PL" i="1" spc="17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Sans Unicode"/>
                        </a:rPr>
                        <m:t>𝑦</m:t>
                      </m:r>
                      <m:d>
                        <m:dPr>
                          <m:ctrlPr>
                            <a:rPr lang="pl-PL" i="1" spc="17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pl-PL" i="1" spc="17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  <m:t>𝑘</m:t>
                          </m:r>
                        </m:e>
                      </m:d>
                      <m:r>
                        <a:rPr lang="pl-PL" b="0" i="1" spc="17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Sans Unicode"/>
                        </a:rPr>
                        <m:t>−</m:t>
                      </m:r>
                      <m:sSup>
                        <m:sSupPr>
                          <m:ctrlPr>
                            <a:rPr lang="pl-PL" i="1" spc="17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</m:ctrlPr>
                        </m:sSupPr>
                        <m:e>
                          <m:r>
                            <a:rPr lang="pl-PL" i="1" spc="17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  <m:t>∆</m:t>
                          </m:r>
                        </m:e>
                        <m:sup>
                          <m:r>
                            <a:rPr lang="pl-PL" i="1" spc="17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  <m:t>𝑛</m:t>
                          </m:r>
                          <m:r>
                            <a:rPr lang="pl-PL" b="0" i="1" spc="17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  <m:t>−1</m:t>
                          </m:r>
                        </m:sup>
                      </m:sSup>
                      <m:r>
                        <a:rPr lang="pl-PL" i="1" spc="17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Sans Unicode"/>
                        </a:rPr>
                        <m:t>𝑦</m:t>
                      </m:r>
                      <m:d>
                        <m:dPr>
                          <m:ctrlPr>
                            <a:rPr lang="pl-PL" i="1" spc="17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pl-PL" i="1" spc="17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  <m:t>𝑘</m:t>
                          </m:r>
                          <m:r>
                            <a:rPr lang="pl-PL" b="0" i="1" spc="17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  <m:t>−1</m:t>
                          </m:r>
                        </m:e>
                      </m:d>
                      <m:r>
                        <a:rPr lang="pl-PL" b="0" i="1" spc="17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Sans Unicode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l-PL" i="1" spc="17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l-PL" i="1" spc="17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  <m:t>𝑖</m:t>
                          </m:r>
                          <m:r>
                            <a:rPr lang="pl-PL" i="1" spc="17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  <m:t>=0</m:t>
                          </m:r>
                        </m:sub>
                        <m:sup>
                          <m:r>
                            <a:rPr lang="pl-PL" i="1" spc="17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pl-PL" i="1" spc="17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Lucida Sans Unicode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l-PL" i="1" spc="17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Lucida Sans Unicode"/>
                                    </a:rPr>
                                  </m:ctrlPr>
                                </m:dPr>
                                <m:e>
                                  <m:r>
                                    <a:rPr lang="pl-PL" i="1" spc="17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Lucida Sans Unicode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pl-PL" i="1" spc="17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Lucida Sans Unicode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f>
                        <m:fPr>
                          <m:ctrlPr>
                            <a:rPr lang="pl-PL" i="1" spc="17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</m:ctrlPr>
                        </m:fPr>
                        <m:num>
                          <m:r>
                            <a:rPr lang="pl-PL" i="1" spc="17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  <m:t>𝑛</m:t>
                          </m:r>
                          <m:r>
                            <a:rPr lang="pl-PL" i="1" spc="17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pl-PL" i="1" spc="17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Lucida Sans Unicode"/>
                                </a:rPr>
                              </m:ctrlPr>
                            </m:dPr>
                            <m:e>
                              <m:r>
                                <a:rPr lang="pl-PL" i="1" spc="17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Lucida Sans Unicode"/>
                                </a:rPr>
                                <m:t>𝑛</m:t>
                              </m:r>
                              <m:r>
                                <a:rPr lang="pl-PL" i="1" spc="17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Lucida Sans Unicode"/>
                                </a:rPr>
                                <m:t>−</m:t>
                              </m:r>
                              <m:r>
                                <a:rPr lang="pl-PL" i="1" spc="17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Lucida Sans Unicode"/>
                                </a:rPr>
                                <m:t>𝑖</m:t>
                              </m:r>
                            </m:e>
                          </m:d>
                          <m:r>
                            <a:rPr lang="pl-PL" i="1" spc="17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  <m:t>!</m:t>
                          </m:r>
                          <m:r>
                            <a:rPr lang="pl-PL" i="1" spc="17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  <m:t>𝑖</m:t>
                          </m:r>
                          <m:r>
                            <a:rPr lang="pl-PL" i="1" spc="17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  <m:t>!</m:t>
                          </m:r>
                        </m:den>
                      </m:f>
                      <m:r>
                        <a:rPr lang="pl-PL" i="1" spc="17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Sans Unicode"/>
                        </a:rPr>
                        <m:t>𝑦</m:t>
                      </m:r>
                      <m:d>
                        <m:dPr>
                          <m:ctrlPr>
                            <a:rPr lang="pl-PL" i="1" spc="17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pl-PL" i="1" spc="17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  <m:t>𝑘</m:t>
                          </m:r>
                          <m:r>
                            <a:rPr lang="pl-PL" i="1" spc="17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  <m:t>−</m:t>
                          </m:r>
                          <m:r>
                            <a:rPr lang="pl-PL" i="1" spc="17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Prostokąt 2">
                <a:extLst>
                  <a:ext uri="{FF2B5EF4-FFF2-40B4-BE49-F238E27FC236}">
                    <a16:creationId xmlns:a16="http://schemas.microsoft.com/office/drawing/2014/main" id="{25547B4A-C1ED-4A17-825A-4A0457D6A6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553" y="4495800"/>
                <a:ext cx="7536294" cy="8487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7079" y="304800"/>
            <a:ext cx="102675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100" y="186404"/>
            <a:ext cx="8697771" cy="728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99" y="457200"/>
            <a:ext cx="10810269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9700" y="1143000"/>
            <a:ext cx="11144251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3300" y="46384"/>
            <a:ext cx="8566878" cy="757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232091"/>
            <a:ext cx="9910732" cy="731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542" y="228600"/>
            <a:ext cx="9031158" cy="740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8" y="762000"/>
            <a:ext cx="1044931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295" y="1321108"/>
            <a:ext cx="7793335" cy="518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9454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036" y="878682"/>
            <a:ext cx="7371370" cy="590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67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0" y="21023"/>
            <a:ext cx="9906000" cy="759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Prostokąt 2">
                <a:extLst>
                  <a:ext uri="{FF2B5EF4-FFF2-40B4-BE49-F238E27FC236}">
                    <a16:creationId xmlns:a16="http://schemas.microsoft.com/office/drawing/2014/main" id="{78C720D1-E45B-49A7-AB3F-1264299A2202}"/>
                  </a:ext>
                </a:extLst>
              </p:cNvPr>
              <p:cNvSpPr/>
              <p:nvPr/>
            </p:nvSpPr>
            <p:spPr>
              <a:xfrm>
                <a:off x="2451100" y="2819400"/>
                <a:ext cx="4611519" cy="84875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72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pc="170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i="1" spc="170" dirty="0">
                              <a:latin typeface="Times New Roman"/>
                              <a:cs typeface="Times New Roman"/>
                            </a:rPr>
                            <m:t>d</m:t>
                          </m:r>
                          <m:r>
                            <m:rPr>
                              <m:nor/>
                            </m:rPr>
                            <a:rPr lang="pl-PL" sz="2400" b="0" i="0" spc="254" baseline="27777" dirty="0" smtClean="0">
                              <a:latin typeface="Times New Roman"/>
                              <a:cs typeface="Times New Roman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en-GB" i="1" spc="170" dirty="0">
                              <a:latin typeface="Times New Roman"/>
                              <a:cs typeface="Times New Roman"/>
                            </a:rPr>
                            <m:t>y</m:t>
                          </m:r>
                          <m:r>
                            <m:rPr>
                              <m:nor/>
                            </m:rPr>
                            <a:rPr lang="en-GB" spc="170" dirty="0">
                              <a:latin typeface="Lucida Sans Unicode"/>
                              <a:cs typeface="Lucida Sans Unicode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GB" i="1" spc="170" dirty="0">
                              <a:latin typeface="Times New Roman"/>
                              <a:cs typeface="Times New Roman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GB" spc="170" dirty="0">
                              <a:latin typeface="Lucida Sans Unicode"/>
                              <a:cs typeface="Lucida Sans Unicode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i="1" spc="170" dirty="0">
                              <a:latin typeface="Times New Roman"/>
                              <a:cs typeface="Times New Roman"/>
                            </a:rPr>
                            <m:t>dt</m:t>
                          </m:r>
                          <m:r>
                            <m:rPr>
                              <m:nor/>
                            </m:rPr>
                            <a:rPr lang="pl-PL" sz="2000" b="0" i="0" spc="254" baseline="23148" dirty="0" smtClean="0">
                              <a:latin typeface="Times New Roman"/>
                              <a:cs typeface="Times New Roman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en-GB" sz="2000" baseline="23148" dirty="0">
                              <a:latin typeface="Times New Roman"/>
                              <a:cs typeface="Times New Roman"/>
                            </a:rPr>
                            <m:t> </m:t>
                          </m:r>
                        </m:den>
                      </m:f>
                      <m:r>
                        <a:rPr lang="pl-PL" i="1" spc="17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Sans Unicode"/>
                        </a:rPr>
                        <m:t>≈</m:t>
                      </m:r>
                      <m:f>
                        <m:fPr>
                          <m:ctrlPr>
                            <a:rPr lang="pl-PL" i="1" spc="17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</m:ctrlPr>
                        </m:fPr>
                        <m:num>
                          <m:r>
                            <a:rPr lang="pl-PL" b="0" i="1" spc="17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pl-PL" i="1" spc="17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Lucida Sans Unicode"/>
                                </a:rPr>
                              </m:ctrlPr>
                            </m:sSubSupPr>
                            <m:e>
                              <m:r>
                                <a:rPr lang="pl-PL" b="0" i="1" spc="17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Lucida Sans Unicode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l-PL" b="0" i="1" spc="17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Lucida Sans Unicode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pl-PL" b="0" i="1" spc="17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Lucida Sans Unicode"/>
                                </a:rPr>
                                <m:t>𝑛</m:t>
                              </m:r>
                            </m:sup>
                          </m:sSubSup>
                        </m:den>
                      </m:f>
                      <m:nary>
                        <m:naryPr>
                          <m:chr m:val="∑"/>
                          <m:ctrlPr>
                            <a:rPr lang="pl-PL" i="1" spc="17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l-PL" b="0" i="1" spc="17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  <m:t>𝑖</m:t>
                          </m:r>
                          <m:r>
                            <a:rPr lang="pl-PL" b="0" i="1" spc="17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  <m:t>=0</m:t>
                          </m:r>
                        </m:sub>
                        <m:sup>
                          <m:r>
                            <a:rPr lang="pl-PL" b="0" i="1" spc="17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pl-PL" i="1" spc="17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Lucida Sans Unicode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l-PL" i="1" spc="17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Lucida Sans Unicode"/>
                                    </a:rPr>
                                  </m:ctrlPr>
                                </m:dPr>
                                <m:e>
                                  <m:r>
                                    <a:rPr lang="pl-PL" b="0" i="1" spc="17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Lucida Sans Unicode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pl-PL" b="0" i="1" spc="17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Lucida Sans Unicode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f>
                        <m:fPr>
                          <m:ctrlPr>
                            <a:rPr lang="pl-PL" i="1" spc="17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</m:ctrlPr>
                        </m:fPr>
                        <m:num>
                          <m:r>
                            <a:rPr lang="pl-PL" b="0" i="1" spc="17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  <m:t>𝑛</m:t>
                          </m:r>
                          <m:r>
                            <a:rPr lang="pl-PL" b="0" i="1" spc="17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pl-PL" i="1" spc="17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Lucida Sans Unicode"/>
                                </a:rPr>
                              </m:ctrlPr>
                            </m:dPr>
                            <m:e>
                              <m:r>
                                <a:rPr lang="pl-PL" b="0" i="1" spc="17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Lucida Sans Unicode"/>
                                </a:rPr>
                                <m:t>𝑛</m:t>
                              </m:r>
                              <m:r>
                                <a:rPr lang="pl-PL" b="0" i="1" spc="17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Lucida Sans Unicode"/>
                                </a:rPr>
                                <m:t>−</m:t>
                              </m:r>
                              <m:r>
                                <a:rPr lang="pl-PL" b="0" i="1" spc="17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Lucida Sans Unicode"/>
                                </a:rPr>
                                <m:t>𝑖</m:t>
                              </m:r>
                            </m:e>
                          </m:d>
                          <m:r>
                            <a:rPr lang="pl-PL" i="1" spc="17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  <m:t>!</m:t>
                          </m:r>
                          <m:r>
                            <a:rPr lang="pl-PL" b="0" i="1" spc="17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  <m:t>𝑖</m:t>
                          </m:r>
                          <m:r>
                            <a:rPr lang="pl-PL" b="0" i="1" spc="17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  <m:t>!</m:t>
                          </m:r>
                        </m:den>
                      </m:f>
                      <m:r>
                        <a:rPr lang="pl-PL" b="0" i="1" spc="17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Sans Unicode"/>
                        </a:rPr>
                        <m:t>𝑦</m:t>
                      </m:r>
                      <m:d>
                        <m:dPr>
                          <m:ctrlPr>
                            <a:rPr lang="pl-PL" b="0" i="1" spc="17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pl-PL" b="0" i="1" spc="17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  <m:t>𝑘</m:t>
                          </m:r>
                          <m:r>
                            <a:rPr lang="pl-PL" b="0" i="1" spc="17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  <m:t>−</m:t>
                          </m:r>
                          <m:r>
                            <a:rPr lang="pl-PL" b="0" i="1" spc="17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Sans Unicode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GB" dirty="0">
                  <a:latin typeface="Lucida Sans Unicode"/>
                  <a:cs typeface="Lucida Sans Unicode"/>
                </a:endParaRPr>
              </a:p>
            </p:txBody>
          </p:sp>
        </mc:Choice>
        <mc:Fallback xmlns="">
          <p:sp>
            <p:nvSpPr>
              <p:cNvPr id="3" name="Prostokąt 2">
                <a:extLst>
                  <a:ext uri="{FF2B5EF4-FFF2-40B4-BE49-F238E27FC236}">
                    <a16:creationId xmlns:a16="http://schemas.microsoft.com/office/drawing/2014/main" id="{78C720D1-E45B-49A7-AB3F-1264299A22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100" y="2819400"/>
                <a:ext cx="4611519" cy="8487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914" y="2763451"/>
            <a:ext cx="5947541" cy="268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1444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08" y="1360805"/>
            <a:ext cx="7207003" cy="495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7180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59" y="1399352"/>
            <a:ext cx="7822612" cy="530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7099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12" y="1872270"/>
            <a:ext cx="7472953" cy="44797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1529" y="1173537"/>
            <a:ext cx="7548283" cy="521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87" dirty="0"/>
              <a:t>Sterowniki Siemens – S7-200</a:t>
            </a:r>
          </a:p>
        </p:txBody>
      </p:sp>
    </p:spTree>
    <p:extLst>
      <p:ext uri="{BB962C8B-B14F-4D97-AF65-F5344CB8AC3E}">
        <p14:creationId xmlns:p14="http://schemas.microsoft.com/office/powerpoint/2010/main" val="364141340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240" y="1747872"/>
            <a:ext cx="6486805" cy="44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6913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2375" y="1076303"/>
            <a:ext cx="5012531" cy="562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37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743" y="2186110"/>
            <a:ext cx="8057577" cy="3521854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332538" y="1055594"/>
            <a:ext cx="9330644" cy="456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368" dirty="0">
                <a:solidFill>
                  <a:prstClr val="black"/>
                </a:solidFill>
              </a:rPr>
              <a:t>Wykład 6. Budowa i działanie sterowników programowalnych PLC</a:t>
            </a:r>
          </a:p>
        </p:txBody>
      </p:sp>
    </p:spTree>
    <p:extLst>
      <p:ext uri="{BB962C8B-B14F-4D97-AF65-F5344CB8AC3E}">
        <p14:creationId xmlns:p14="http://schemas.microsoft.com/office/powerpoint/2010/main" val="210577876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542" y="2971801"/>
            <a:ext cx="7747358" cy="4679766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241300" y="304800"/>
            <a:ext cx="9906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842"/>
              </a:spcBef>
            </a:pP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Rozpatrzmy najprostszy obwód sterowania trójfazowym silnikiem asynchronicz­nym, zasilanym z sieci o napięciu 380V zgodnie ze schematem pokazanym na Rys. 1.2.</a:t>
            </a: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Silnik jest połączony ze źródłem napięcia przez styki przekaźników K1 albo K2, w zależności od wybranego przez przyciski sterownicze kierunku wirowania: S1 (w prawo) i S2 (w lewo), zaś jego wyłączenie następuje za pomocą przycisku wyłączającego S0 (stop). Załóżmy, że jest to silnik jednobiegowy z jednopozio­mową ochroną termiczną. Ochrona ta działa pod wpływem nagrzania paska bimetalowego działającego na styk wyłączający F2. Styk ten umieszczony jest w obwodzie sterowania i zapewnia termiczne zabezpieczenie silnika.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0789030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41300" y="381000"/>
            <a:ext cx="87601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Konstrukcja przekaźnika elektromechanicznego pokazana na Rys. 1.1 nie uległa zmianie od połowy dziewiętnastego wieku, tj. od czasu jego pierwszego zasto­sowania w celu zwiększenia mocy sygnału telegraficznego przy transmisji na długie dystanse. Od tego czasu zmniejszyły się jego fizyczne wymiary i pobór mocy, wzrosła szybkość działania, wytrzymałość prądowa i napięciowa, a przede wszystkim wzrosła jego niezawodność.</a:t>
            </a:r>
            <a:endParaRPr lang="en-GB" sz="2000" dirty="0"/>
          </a:p>
        </p:txBody>
      </p:sp>
      <p:pic>
        <p:nvPicPr>
          <p:cNvPr id="5" name="Picture 4" descr="R1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900" y="2624792"/>
            <a:ext cx="8670679" cy="47666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775294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07133" y="381000"/>
            <a:ext cx="1027913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Rys. 1.3 przedstawia schemat stykowy układu sterowania silnikiem. W układzie tym załączenie silnika następuje przyciskami sterowniczymi załączającymi kierunek wirowania w prawo przez S1, podobnie w lewo przez S2. Po zwolnieniu przycisku S1 napięcie w obwodzie cewki K1 przekaźnika załączającego silnik jest podtrzymywanie przez styk tego przekaźnika (oznaczony również przez K1). Ponowne naciśnięcie S1 w tym układzie sterowania nic nie zmienia. Podobnie działają przycisk S2 i przekaźnik K2. Zanik napięcia w obwodach cewek następuje po naciśnięciu przycisku wyłą­czającego stop (styk </a:t>
            </a:r>
            <a:r>
              <a:rPr lang="pl-PL" sz="2000" dirty="0" err="1"/>
              <a:t>rozwierny</a:t>
            </a:r>
            <a:r>
              <a:rPr lang="pl-PL" sz="2000" dirty="0"/>
              <a:t> S0). Styk </a:t>
            </a:r>
            <a:r>
              <a:rPr lang="pl-PL" sz="2000" dirty="0" err="1"/>
              <a:t>rozwierny</a:t>
            </a:r>
            <a:r>
              <a:rPr lang="pl-PL" sz="2000" dirty="0"/>
              <a:t> F2 zabezpieczenia termicz­nego silnika może przerwać obwód sterowania, podobnie jak styk przycisku S0. Natomiast styki </a:t>
            </a:r>
            <a:r>
              <a:rPr lang="pl-PL" sz="2000" dirty="0" err="1"/>
              <a:t>rozwierne</a:t>
            </a:r>
            <a:r>
              <a:rPr lang="pl-PL" sz="2000" dirty="0"/>
              <a:t> K1 i K2 umieszczone w obwodach obu cewek uniemożliwiają jednoczesne ich pobudzenie.</a:t>
            </a:r>
            <a:endParaRPr lang="en-GB" sz="2000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700" y="3848936"/>
            <a:ext cx="7995300" cy="392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90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0" y="3362"/>
            <a:ext cx="10058400" cy="776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900" y="1494051"/>
            <a:ext cx="4062547" cy="51304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5908" y="1556329"/>
            <a:ext cx="4880434" cy="7076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4963" y="2166175"/>
            <a:ext cx="4941379" cy="7540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5909" y="2793150"/>
            <a:ext cx="4880435" cy="781365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88386" y="4059288"/>
            <a:ext cx="4957957" cy="147427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04963" y="3581258"/>
            <a:ext cx="4833669" cy="956060"/>
          </a:xfrm>
          <a:prstGeom prst="rect">
            <a:avLst/>
          </a:prstGeom>
        </p:spPr>
      </p:pic>
      <p:sp>
        <p:nvSpPr>
          <p:cNvPr id="8" name="TextBox 1"/>
          <p:cNvSpPr txBox="1"/>
          <p:nvPr/>
        </p:nvSpPr>
        <p:spPr>
          <a:xfrm>
            <a:off x="469900" y="366335"/>
            <a:ext cx="9330644" cy="456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368" dirty="0">
                <a:solidFill>
                  <a:prstClr val="black"/>
                </a:solidFill>
              </a:rPr>
              <a:t>Programowanie sterowników programowalnych PLC</a:t>
            </a:r>
          </a:p>
        </p:txBody>
      </p:sp>
    </p:spTree>
    <p:extLst>
      <p:ext uri="{BB962C8B-B14F-4D97-AF65-F5344CB8AC3E}">
        <p14:creationId xmlns:p14="http://schemas.microsoft.com/office/powerpoint/2010/main" val="2357871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612" y="1518157"/>
            <a:ext cx="7927676" cy="5248415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332538" y="1055594"/>
            <a:ext cx="9330644" cy="456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368" dirty="0">
                <a:solidFill>
                  <a:prstClr val="black"/>
                </a:solidFill>
              </a:rPr>
              <a:t>Wykład 7. Programowanie sterowników programowalnych PLC</a:t>
            </a:r>
          </a:p>
        </p:txBody>
      </p:sp>
    </p:spTree>
    <p:extLst>
      <p:ext uri="{BB962C8B-B14F-4D97-AF65-F5344CB8AC3E}">
        <p14:creationId xmlns:p14="http://schemas.microsoft.com/office/powerpoint/2010/main" val="86329171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125" y="1409420"/>
            <a:ext cx="6872729" cy="5484299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332538" y="1055594"/>
            <a:ext cx="9330644" cy="456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368" dirty="0">
                <a:solidFill>
                  <a:prstClr val="black"/>
                </a:solidFill>
              </a:rPr>
              <a:t>Wykład 7. Programowanie sterowników programowalnych PLC</a:t>
            </a:r>
          </a:p>
        </p:txBody>
      </p:sp>
    </p:spTree>
    <p:extLst>
      <p:ext uri="{BB962C8B-B14F-4D97-AF65-F5344CB8AC3E}">
        <p14:creationId xmlns:p14="http://schemas.microsoft.com/office/powerpoint/2010/main" val="368731246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718" y="1369850"/>
            <a:ext cx="6722689" cy="5445624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332538" y="1055594"/>
            <a:ext cx="9330644" cy="456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368" dirty="0">
                <a:solidFill>
                  <a:prstClr val="black"/>
                </a:solidFill>
              </a:rPr>
              <a:t>Wykład 7. Programowanie sterowników programowalnych PLC</a:t>
            </a:r>
          </a:p>
        </p:txBody>
      </p:sp>
    </p:spTree>
    <p:extLst>
      <p:ext uri="{BB962C8B-B14F-4D97-AF65-F5344CB8AC3E}">
        <p14:creationId xmlns:p14="http://schemas.microsoft.com/office/powerpoint/2010/main" val="324432266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182" y="984210"/>
            <a:ext cx="7843137" cy="579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7030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164" y="1114853"/>
            <a:ext cx="7366273" cy="565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0302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995" y="878682"/>
            <a:ext cx="7194457" cy="593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9165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738" y="1859614"/>
            <a:ext cx="7130252" cy="4962384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332538" y="1055594"/>
            <a:ext cx="9330644" cy="456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368" dirty="0">
                <a:solidFill>
                  <a:prstClr val="black"/>
                </a:solidFill>
              </a:rPr>
              <a:t>Wykład 7. Programowanie sterowników programowalnych PLC</a:t>
            </a:r>
          </a:p>
        </p:txBody>
      </p:sp>
    </p:spTree>
    <p:extLst>
      <p:ext uri="{BB962C8B-B14F-4D97-AF65-F5344CB8AC3E}">
        <p14:creationId xmlns:p14="http://schemas.microsoft.com/office/powerpoint/2010/main" val="31442408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016" y="2202796"/>
            <a:ext cx="7838527" cy="4481792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332538" y="1055594"/>
            <a:ext cx="9330644" cy="456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368" dirty="0">
                <a:solidFill>
                  <a:prstClr val="black"/>
                </a:solidFill>
              </a:rPr>
              <a:t>Wykład 7. Programowanie sterowników programowalnych PLC</a:t>
            </a:r>
          </a:p>
        </p:txBody>
      </p:sp>
    </p:spTree>
    <p:extLst>
      <p:ext uri="{BB962C8B-B14F-4D97-AF65-F5344CB8AC3E}">
        <p14:creationId xmlns:p14="http://schemas.microsoft.com/office/powerpoint/2010/main" val="118142154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414" y="1522001"/>
            <a:ext cx="7386113" cy="5371718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332538" y="1055594"/>
            <a:ext cx="9330644" cy="456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368" dirty="0">
                <a:solidFill>
                  <a:prstClr val="black"/>
                </a:solidFill>
              </a:rPr>
              <a:t>Wykład 7. Programowanie sterowników programowalnych PLC</a:t>
            </a:r>
          </a:p>
        </p:txBody>
      </p:sp>
    </p:spTree>
    <p:extLst>
      <p:ext uri="{BB962C8B-B14F-4D97-AF65-F5344CB8AC3E}">
        <p14:creationId xmlns:p14="http://schemas.microsoft.com/office/powerpoint/2010/main" val="4091546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01" y="-36720"/>
            <a:ext cx="9905999" cy="772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39739"/>
            <a:ext cx="7580061" cy="604797"/>
          </a:xfrm>
        </p:spPr>
        <p:txBody>
          <a:bodyPr>
            <a:normAutofit/>
          </a:bodyPr>
          <a:lstStyle/>
          <a:p>
            <a:pPr marL="0" indent="0" defTabSz="800648">
              <a:lnSpc>
                <a:spcPct val="80000"/>
              </a:lnSpc>
              <a:buNone/>
            </a:pPr>
            <a:r>
              <a:rPr lang="pl-PL" altLang="pl-PL" sz="1228" b="1" dirty="0"/>
              <a:t> Prądowe hamowanie silnika</a:t>
            </a:r>
          </a:p>
        </p:txBody>
      </p:sp>
      <p:pic>
        <p:nvPicPr>
          <p:cNvPr id="22532" name="Picture 5" descr="R1_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247" y="1885149"/>
            <a:ext cx="7642718" cy="4775828"/>
          </a:xfrm>
          <a:noFill/>
        </p:spPr>
      </p:pic>
      <p:sp>
        <p:nvSpPr>
          <p:cNvPr id="6" name="TextBox 1"/>
          <p:cNvSpPr txBox="1"/>
          <p:nvPr/>
        </p:nvSpPr>
        <p:spPr>
          <a:xfrm>
            <a:off x="97805" y="994328"/>
            <a:ext cx="9330644" cy="456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368" dirty="0">
                <a:solidFill>
                  <a:prstClr val="black"/>
                </a:solidFill>
              </a:rPr>
              <a:t>Wykład 7. Programowanie sterowników programowalnych PLC</a:t>
            </a:r>
          </a:p>
        </p:txBody>
      </p:sp>
    </p:spTree>
    <p:extLst>
      <p:ext uri="{BB962C8B-B14F-4D97-AF65-F5344CB8AC3E}">
        <p14:creationId xmlns:p14="http://schemas.microsoft.com/office/powerpoint/2010/main" val="59607516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R1_12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442" y="1087053"/>
            <a:ext cx="6148298" cy="6015038"/>
          </a:xfrm>
          <a:noFill/>
        </p:spPr>
      </p:pic>
      <p:pic>
        <p:nvPicPr>
          <p:cNvPr id="3" name="Picture 6" descr="R1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99" y="1823345"/>
            <a:ext cx="4262043" cy="5200501"/>
          </a:xfrm>
          <a:prstGeom prst="rect">
            <a:avLst/>
          </a:prstGeom>
          <a:noFill/>
        </p:spPr>
      </p:pic>
      <p:sp>
        <p:nvSpPr>
          <p:cNvPr id="4" name="Prostokąt 3"/>
          <p:cNvSpPr>
            <a:spLocks noChangeArrowheads="1"/>
          </p:cNvSpPr>
          <p:nvPr/>
        </p:nvSpPr>
        <p:spPr bwMode="auto">
          <a:xfrm>
            <a:off x="224313" y="1008419"/>
            <a:ext cx="3910045" cy="33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579" b="1" dirty="0"/>
              <a:t>Przykład układów sterowania silnikiem</a:t>
            </a:r>
            <a:endParaRPr lang="pl-PL" altLang="pl-PL" sz="1579" dirty="0"/>
          </a:p>
        </p:txBody>
      </p:sp>
    </p:spTree>
    <p:extLst>
      <p:ext uri="{BB962C8B-B14F-4D97-AF65-F5344CB8AC3E}">
        <p14:creationId xmlns:p14="http://schemas.microsoft.com/office/powerpoint/2010/main" val="6807979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61" y="1719808"/>
            <a:ext cx="7409273" cy="47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2979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73" y="986841"/>
            <a:ext cx="8149556" cy="568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8322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11" y="1290903"/>
            <a:ext cx="8020492" cy="54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1420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52" y="1164043"/>
            <a:ext cx="7761521" cy="548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8814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23" y="1085225"/>
            <a:ext cx="7965363" cy="554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7162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64" y="1586621"/>
            <a:ext cx="8417245" cy="454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2401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981" y="1114565"/>
            <a:ext cx="7864872" cy="548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9195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37678" y="1119562"/>
            <a:ext cx="7218045" cy="427457"/>
          </a:xfrm>
        </p:spPr>
        <p:txBody>
          <a:bodyPr/>
          <a:lstStyle/>
          <a:p>
            <a:r>
              <a:rPr lang="pl-PL" altLang="pl-PL" sz="2105"/>
              <a:t>ZASADY KONSTRUKCJI SZCZEBLA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073A582C-281A-43C1-8EDD-5C4371E107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7868" y="1467145"/>
            <a:ext cx="7218045" cy="2940685"/>
          </a:xfrm>
        </p:spPr>
        <p:txBody>
          <a:bodyPr rtlCol="0">
            <a:normAutofit fontScale="62500" lnSpcReduction="20000"/>
          </a:bodyPr>
          <a:lstStyle/>
          <a:p>
            <a:pPr marL="534680" indent="-534680">
              <a:buFont typeface="Wingdings" panose="05000000000000000000" pitchFamily="2" charset="2"/>
              <a:buAutoNum type="arabicPeriod"/>
              <a:defRPr/>
            </a:pPr>
            <a:r>
              <a:rPr lang="pl-PL" altLang="pl-PL" sz="1930" dirty="0"/>
              <a:t>Szczebel może zawierać w jednej linii maksymalnie 29 styków w ostatniej kolumnie szczebla może się znaleźć cewka, skok lub blok funkcyjny.</a:t>
            </a:r>
          </a:p>
          <a:p>
            <a:pPr marL="534680" indent="-534680">
              <a:buFont typeface="Wingdings" panose="05000000000000000000" pitchFamily="2" charset="2"/>
              <a:buAutoNum type="arabicPeriod"/>
              <a:defRPr/>
            </a:pPr>
            <a:endParaRPr lang="pl-PL" altLang="pl-PL" sz="1228" dirty="0"/>
          </a:p>
          <a:p>
            <a:pPr marL="534680" indent="-534680">
              <a:buFont typeface="Wingdings" panose="05000000000000000000" pitchFamily="2" charset="2"/>
              <a:buAutoNum type="arabicPeriod"/>
              <a:defRPr/>
            </a:pPr>
            <a:endParaRPr lang="pl-PL" altLang="pl-PL" sz="1228" dirty="0"/>
          </a:p>
          <a:p>
            <a:pPr marL="534680" indent="-534680">
              <a:buFont typeface="Wingdings" panose="05000000000000000000" pitchFamily="2" charset="2"/>
              <a:buAutoNum type="arabicPeriod"/>
              <a:defRPr/>
            </a:pPr>
            <a:endParaRPr lang="pl-PL" altLang="pl-PL" sz="1228" dirty="0"/>
          </a:p>
          <a:p>
            <a:pPr marL="534680" indent="-534680">
              <a:buFont typeface="Wingdings" panose="05000000000000000000" pitchFamily="2" charset="2"/>
              <a:buAutoNum type="arabicPeriod"/>
              <a:defRPr/>
            </a:pPr>
            <a:endParaRPr lang="pl-PL" altLang="pl-PL" sz="1228" dirty="0"/>
          </a:p>
          <a:p>
            <a:pPr marL="534680" indent="-534680">
              <a:buFont typeface="Wingdings" panose="05000000000000000000" pitchFamily="2" charset="2"/>
              <a:buAutoNum type="arabicPeriod"/>
              <a:defRPr/>
            </a:pPr>
            <a:endParaRPr lang="pl-PL" altLang="pl-PL" sz="1228" dirty="0"/>
          </a:p>
          <a:p>
            <a:pPr marL="534680" indent="-534680">
              <a:buFont typeface="Wingdings" panose="05000000000000000000" pitchFamily="2" charset="2"/>
              <a:buAutoNum type="arabicPeriod"/>
              <a:defRPr/>
            </a:pPr>
            <a:endParaRPr lang="pl-PL" altLang="pl-PL" sz="1228" dirty="0"/>
          </a:p>
          <a:p>
            <a:pPr marL="534680" indent="-534680">
              <a:buFont typeface="Wingdings" panose="05000000000000000000" pitchFamily="2" charset="2"/>
              <a:buAutoNum type="arabicPeriod"/>
              <a:defRPr/>
            </a:pPr>
            <a:endParaRPr lang="pl-PL" altLang="pl-PL" sz="1228" dirty="0"/>
          </a:p>
          <a:p>
            <a:pPr marL="534680" indent="-534680">
              <a:buFont typeface="Wingdings" panose="05000000000000000000" pitchFamily="2" charset="2"/>
              <a:buAutoNum type="arabicPeriod"/>
              <a:defRPr/>
            </a:pPr>
            <a:endParaRPr lang="pl-PL" altLang="pl-PL" sz="1228" dirty="0"/>
          </a:p>
          <a:p>
            <a:pPr marL="534680" indent="-534680">
              <a:buNone/>
              <a:defRPr/>
            </a:pPr>
            <a:endParaRPr lang="pl-PL" altLang="pl-PL" sz="1228" dirty="0"/>
          </a:p>
          <a:p>
            <a:pPr marL="534680" indent="-534680">
              <a:buFont typeface="Wingdings" panose="05000000000000000000" pitchFamily="2" charset="2"/>
              <a:buAutoNum type="arabicPeriod" startAt="2"/>
              <a:defRPr/>
            </a:pPr>
            <a:r>
              <a:rPr lang="pl-PL" altLang="pl-PL" sz="1930" dirty="0"/>
              <a:t>Styk kontynuacji musi znajdować się w pierwszej kolumnie szczebla.</a:t>
            </a:r>
          </a:p>
          <a:p>
            <a:pPr marL="534680" indent="-534680">
              <a:buFont typeface="Wingdings" panose="05000000000000000000" pitchFamily="2" charset="2"/>
              <a:buAutoNum type="arabicPeriod" startAt="2"/>
              <a:defRPr/>
            </a:pPr>
            <a:endParaRPr lang="pl-PL" altLang="pl-PL" sz="1228" dirty="0"/>
          </a:p>
          <a:p>
            <a:pPr marL="534680" indent="-534680">
              <a:buFont typeface="Wingdings" panose="05000000000000000000" pitchFamily="2" charset="2"/>
              <a:buAutoNum type="arabicPeriod" startAt="2"/>
              <a:defRPr/>
            </a:pPr>
            <a:endParaRPr lang="pl-PL" alt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08" y="2013225"/>
            <a:ext cx="6568505" cy="165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48" y="4755413"/>
            <a:ext cx="6697283" cy="179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007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00" y="116490"/>
            <a:ext cx="9906000" cy="765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1737678" y="1119561"/>
            <a:ext cx="7218045" cy="561125"/>
          </a:xfrm>
        </p:spPr>
        <p:txBody>
          <a:bodyPr/>
          <a:lstStyle/>
          <a:p>
            <a:r>
              <a:rPr lang="pl-PL" altLang="pl-PL" sz="2105"/>
              <a:t>ZASADY KONSTRUKCJI SZCZEBLA</a:t>
            </a:r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D2574F4B-D304-4767-9B75-5F9C16E7E3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1221" y="1847770"/>
            <a:ext cx="7218045" cy="703385"/>
          </a:xfrm>
        </p:spPr>
        <p:txBody>
          <a:bodyPr rtlCol="0">
            <a:normAutofit fontScale="40000" lnSpcReduction="20000"/>
          </a:bodyPr>
          <a:lstStyle/>
          <a:p>
            <a:pPr marL="534680" indent="-534680">
              <a:buFontTx/>
              <a:buAutoNum type="arabicPeriod" startAt="3"/>
              <a:defRPr/>
            </a:pPr>
            <a:r>
              <a:rPr lang="pl-PL" altLang="pl-PL" sz="3684" dirty="0">
                <a:latin typeface="Arial" panose="020B0604020202020204" pitchFamily="34" charset="0"/>
                <a:cs typeface="Arial" panose="020B0604020202020204" pitchFamily="34" charset="0"/>
              </a:rPr>
              <a:t>Jeżeli w szczeblu występuje cewka wykrywająca zbocze narastające (POSCOIL) lub opadające (NEGCOIL), to w tym szczeblu nie może już być żadnych cewek. Czy poniższy szczebel jest zapisany poprawnie?</a:t>
            </a:r>
          </a:p>
          <a:p>
            <a:pPr marL="534680" indent="-534680">
              <a:buNone/>
              <a:defRPr/>
            </a:pPr>
            <a:endParaRPr lang="pl-PL" altLang="pl-PL" sz="1228" dirty="0"/>
          </a:p>
        </p:txBody>
      </p:sp>
      <p:pic>
        <p:nvPicPr>
          <p:cNvPr id="3277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08" y="2888585"/>
            <a:ext cx="6967011" cy="207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60942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>
          <a:xfrm>
            <a:off x="1737678" y="1119562"/>
            <a:ext cx="7218045" cy="494291"/>
          </a:xfrm>
          <a:noFill/>
        </p:spPr>
        <p:txBody>
          <a:bodyPr/>
          <a:lstStyle/>
          <a:p>
            <a:r>
              <a:rPr lang="pl-PL" altLang="pl-PL" sz="2105"/>
              <a:t>ZASADY KONSTRUKCJI SZCZEBLA</a:t>
            </a:r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DD0C3EF3-D1B5-4F9C-AA61-F90158384D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4608" y="2048272"/>
            <a:ext cx="7418546" cy="467836"/>
          </a:xfrm>
        </p:spPr>
        <p:txBody>
          <a:bodyPr rtlCol="0">
            <a:normAutofit fontScale="92500" lnSpcReduction="10000"/>
          </a:bodyPr>
          <a:lstStyle/>
          <a:p>
            <a:pPr marL="534680" indent="-534680">
              <a:buFontTx/>
              <a:buAutoNum type="arabicPeriod" startAt="4"/>
              <a:defRPr/>
            </a:pPr>
            <a:r>
              <a:rPr lang="pl-PL" altLang="pl-PL" sz="1403" dirty="0"/>
              <a:t>Nie może wystąpić rozgałęzienie mające początek lub koniec wewnątrz innego rozgałęzienia.</a:t>
            </a:r>
          </a:p>
        </p:txBody>
      </p:sp>
      <p:sp>
        <p:nvSpPr>
          <p:cNvPr id="33796" name="Text Box 10"/>
          <p:cNvSpPr txBox="1">
            <a:spLocks noChangeArrowheads="1"/>
          </p:cNvSpPr>
          <p:nvPr/>
        </p:nvSpPr>
        <p:spPr bwMode="auto">
          <a:xfrm>
            <a:off x="715611" y="6024880"/>
            <a:ext cx="6416040" cy="57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579" dirty="0"/>
              <a:t>Uwaga !!! Rozgałęzienia muszą mieć początek i koniec na tym samym poziomie.</a:t>
            </a:r>
          </a:p>
        </p:txBody>
      </p:sp>
      <p:grpSp>
        <p:nvGrpSpPr>
          <p:cNvPr id="33797" name="Group 13"/>
          <p:cNvGrpSpPr>
            <a:grpSpLocks/>
          </p:cNvGrpSpPr>
          <p:nvPr/>
        </p:nvGrpSpPr>
        <p:grpSpPr bwMode="auto">
          <a:xfrm>
            <a:off x="943824" y="2800152"/>
            <a:ext cx="6363130" cy="2940685"/>
            <a:chOff x="624" y="1392"/>
            <a:chExt cx="4570" cy="2112"/>
          </a:xfrm>
        </p:grpSpPr>
        <p:pic>
          <p:nvPicPr>
            <p:cNvPr id="33798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392"/>
              <a:ext cx="4570" cy="2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799" name="Oval 11"/>
            <p:cNvSpPr>
              <a:spLocks noChangeArrowheads="1"/>
            </p:cNvSpPr>
            <p:nvPr/>
          </p:nvSpPr>
          <p:spPr bwMode="auto">
            <a:xfrm>
              <a:off x="864" y="2160"/>
              <a:ext cx="1824" cy="62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pl-PL" altLang="en-US" sz="1579"/>
            </a:p>
          </p:txBody>
        </p:sp>
      </p:grpSp>
    </p:spTree>
    <p:extLst>
      <p:ext uri="{BB962C8B-B14F-4D97-AF65-F5344CB8AC3E}">
        <p14:creationId xmlns:p14="http://schemas.microsoft.com/office/powerpoint/2010/main" val="1378527607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title"/>
          </p:nvPr>
        </p:nvSpPr>
        <p:spPr>
          <a:xfrm>
            <a:off x="1737678" y="1346519"/>
            <a:ext cx="7218045" cy="494292"/>
          </a:xfrm>
          <a:noFill/>
        </p:spPr>
        <p:txBody>
          <a:bodyPr/>
          <a:lstStyle/>
          <a:p>
            <a:r>
              <a:rPr lang="pl-PL" altLang="pl-PL" sz="2105"/>
              <a:t>ZASADY KONSTRUKCJI SZCZEBLA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46645" y="2181941"/>
            <a:ext cx="7218045" cy="601504"/>
          </a:xfrm>
        </p:spPr>
        <p:txBody>
          <a:bodyPr>
            <a:noAutofit/>
          </a:bodyPr>
          <a:lstStyle/>
          <a:p>
            <a:pPr marL="534680" indent="-534680">
              <a:buFontTx/>
              <a:buAutoNum type="arabicPeriod" startAt="5"/>
            </a:pPr>
            <a:r>
              <a:rPr lang="pl-PL" altLang="pl-PL" sz="1754" dirty="0"/>
              <a:t>Jeżeli w szczeblu występuje blok funkcyjny, to poniżej ani powyżej tego bloku nie mogą występować rozgałęzienia.</a:t>
            </a:r>
          </a:p>
        </p:txBody>
      </p:sp>
      <p:grpSp>
        <p:nvGrpSpPr>
          <p:cNvPr id="34820" name="Group 9"/>
          <p:cNvGrpSpPr>
            <a:grpSpLocks/>
          </p:cNvGrpSpPr>
          <p:nvPr/>
        </p:nvGrpSpPr>
        <p:grpSpPr bwMode="auto">
          <a:xfrm>
            <a:off x="746582" y="2960309"/>
            <a:ext cx="5307714" cy="3004734"/>
            <a:chOff x="672" y="1488"/>
            <a:chExt cx="3812" cy="2158"/>
          </a:xfrm>
        </p:grpSpPr>
        <p:pic>
          <p:nvPicPr>
            <p:cNvPr id="34821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584"/>
              <a:ext cx="3380" cy="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822" name="Oval 7"/>
            <p:cNvSpPr>
              <a:spLocks noChangeArrowheads="1"/>
            </p:cNvSpPr>
            <p:nvPr/>
          </p:nvSpPr>
          <p:spPr bwMode="auto">
            <a:xfrm>
              <a:off x="672" y="1488"/>
              <a:ext cx="2304" cy="110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pl-PL" altLang="en-US" sz="1579"/>
            </a:p>
          </p:txBody>
        </p:sp>
      </p:grpSp>
    </p:spTree>
    <p:extLst>
      <p:ext uri="{BB962C8B-B14F-4D97-AF65-F5344CB8AC3E}">
        <p14:creationId xmlns:p14="http://schemas.microsoft.com/office/powerpoint/2010/main" val="463533541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title"/>
          </p:nvPr>
        </p:nvSpPr>
        <p:spPr>
          <a:xfrm>
            <a:off x="1804511" y="1079184"/>
            <a:ext cx="7218045" cy="494292"/>
          </a:xfrm>
          <a:noFill/>
        </p:spPr>
        <p:txBody>
          <a:bodyPr/>
          <a:lstStyle/>
          <a:p>
            <a:r>
              <a:rPr lang="pl-PL" altLang="pl-PL" sz="2105"/>
              <a:t>ZASADY KONSTRUKCJI SZCZEBLA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idx="1"/>
          </p:nvPr>
        </p:nvSpPr>
        <p:spPr>
          <a:xfrm>
            <a:off x="295182" y="1580436"/>
            <a:ext cx="7218045" cy="601504"/>
          </a:xfrm>
        </p:spPr>
        <p:txBody>
          <a:bodyPr>
            <a:noAutofit/>
          </a:bodyPr>
          <a:lstStyle/>
          <a:p>
            <a:pPr marL="534680" indent="-534680">
              <a:buFontTx/>
              <a:buAutoNum type="arabicPeriod" startAt="5"/>
            </a:pPr>
            <a:r>
              <a:rPr lang="pl-PL" altLang="pl-PL" sz="1754" dirty="0"/>
              <a:t>Jeżeli w szczeblu występuje blok funkcyjny, to poniżej ani powyżej tego bloku nie mogą występować rozgałęzienia.</a:t>
            </a:r>
          </a:p>
        </p:txBody>
      </p:sp>
      <p:grpSp>
        <p:nvGrpSpPr>
          <p:cNvPr id="35844" name="Group 11"/>
          <p:cNvGrpSpPr>
            <a:grpSpLocks/>
          </p:cNvGrpSpPr>
          <p:nvPr/>
        </p:nvGrpSpPr>
        <p:grpSpPr bwMode="auto">
          <a:xfrm>
            <a:off x="1551100" y="2424007"/>
            <a:ext cx="4706210" cy="4344194"/>
            <a:chOff x="1056" y="864"/>
            <a:chExt cx="3380" cy="3120"/>
          </a:xfrm>
        </p:grpSpPr>
        <p:pic>
          <p:nvPicPr>
            <p:cNvPr id="35845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864"/>
              <a:ext cx="3380" cy="3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846" name="Oval 9"/>
            <p:cNvSpPr>
              <a:spLocks noChangeArrowheads="1"/>
            </p:cNvSpPr>
            <p:nvPr/>
          </p:nvSpPr>
          <p:spPr bwMode="auto">
            <a:xfrm>
              <a:off x="2400" y="1440"/>
              <a:ext cx="576" cy="33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pl-PL" altLang="en-US" sz="1579"/>
            </a:p>
          </p:txBody>
        </p:sp>
      </p:grpSp>
    </p:spTree>
    <p:extLst>
      <p:ext uri="{BB962C8B-B14F-4D97-AF65-F5344CB8AC3E}">
        <p14:creationId xmlns:p14="http://schemas.microsoft.com/office/powerpoint/2010/main" val="1288913313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04511" y="1279685"/>
            <a:ext cx="7218045" cy="494292"/>
          </a:xfrm>
          <a:noFill/>
        </p:spPr>
        <p:txBody>
          <a:bodyPr/>
          <a:lstStyle/>
          <a:p>
            <a:r>
              <a:rPr lang="pl-PL" altLang="pl-PL" sz="2105"/>
              <a:t>ZASADY KONSTRUKCJI SZCZEBLA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210282" y="2014854"/>
            <a:ext cx="7218045" cy="702570"/>
          </a:xfrm>
        </p:spPr>
        <p:txBody>
          <a:bodyPr>
            <a:normAutofit fontScale="70000" lnSpcReduction="20000"/>
          </a:bodyPr>
          <a:lstStyle/>
          <a:p>
            <a:pPr marL="534680" indent="-534680">
              <a:buFontTx/>
              <a:buAutoNum type="arabicPeriod" startAt="6"/>
            </a:pPr>
            <a:r>
              <a:rPr lang="pl-PL" altLang="pl-PL" sz="2280" dirty="0"/>
              <a:t>Jeżeli w szczeblu występuje blok funkcyjny, to nie może być żadnych rozgałęzień z wyjątkiem prowadzących bezpośrednio do cewek przekaźników</a:t>
            </a:r>
            <a:r>
              <a:rPr lang="pl-PL" altLang="pl-PL" sz="1403" dirty="0"/>
              <a:t>.</a:t>
            </a:r>
          </a:p>
          <a:p>
            <a:pPr marL="534680" indent="-534680">
              <a:buNone/>
            </a:pPr>
            <a:endParaRPr lang="pl-PL" altLang="pl-PL" sz="1403" dirty="0"/>
          </a:p>
        </p:txBody>
      </p:sp>
      <p:grpSp>
        <p:nvGrpSpPr>
          <p:cNvPr id="36868" name="Group 9"/>
          <p:cNvGrpSpPr>
            <a:grpSpLocks/>
          </p:cNvGrpSpPr>
          <p:nvPr/>
        </p:nvGrpSpPr>
        <p:grpSpPr bwMode="auto">
          <a:xfrm>
            <a:off x="586833" y="3173850"/>
            <a:ext cx="5814536" cy="2318296"/>
            <a:chOff x="480" y="1536"/>
            <a:chExt cx="4176" cy="1665"/>
          </a:xfrm>
        </p:grpSpPr>
        <p:pic>
          <p:nvPicPr>
            <p:cNvPr id="3686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680"/>
              <a:ext cx="3984" cy="1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870" name="Oval 6"/>
            <p:cNvSpPr>
              <a:spLocks noChangeArrowheads="1"/>
            </p:cNvSpPr>
            <p:nvPr/>
          </p:nvSpPr>
          <p:spPr bwMode="auto">
            <a:xfrm>
              <a:off x="480" y="1536"/>
              <a:ext cx="2112" cy="96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pl-PL" altLang="en-US" sz="1579"/>
            </a:p>
          </p:txBody>
        </p:sp>
      </p:grpSp>
    </p:spTree>
    <p:extLst>
      <p:ext uri="{BB962C8B-B14F-4D97-AF65-F5344CB8AC3E}">
        <p14:creationId xmlns:p14="http://schemas.microsoft.com/office/powerpoint/2010/main" val="1457503695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4511" y="1279685"/>
            <a:ext cx="7218045" cy="494292"/>
          </a:xfrm>
          <a:noFill/>
        </p:spPr>
        <p:txBody>
          <a:bodyPr/>
          <a:lstStyle/>
          <a:p>
            <a:r>
              <a:rPr lang="pl-PL" altLang="pl-PL" sz="2105"/>
              <a:t>ZASADY KONSTRUKCJI SZCZEBLA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AC792DDE-6961-44E4-AB4D-595E8A52AA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9624" y="2061500"/>
            <a:ext cx="7218045" cy="1022696"/>
          </a:xfrm>
        </p:spPr>
        <p:txBody>
          <a:bodyPr rtlCol="0">
            <a:normAutofit/>
          </a:bodyPr>
          <a:lstStyle/>
          <a:p>
            <a:pPr marL="534680" indent="-534680">
              <a:lnSpc>
                <a:spcPct val="80000"/>
              </a:lnSpc>
              <a:buFontTx/>
              <a:buAutoNum type="arabicPeriod" startAt="7"/>
              <a:defRPr/>
            </a:pPr>
            <a:r>
              <a:rPr lang="pl-PL" altLang="pl-PL" sz="1754" dirty="0"/>
              <a:t>Za blokiem funkcyjnym nie może być żadnych styków.</a:t>
            </a:r>
          </a:p>
          <a:p>
            <a:pPr marL="534680" indent="-534680">
              <a:lnSpc>
                <a:spcPct val="80000"/>
              </a:lnSpc>
              <a:buFontTx/>
              <a:buAutoNum type="arabicPeriod" startAt="7"/>
              <a:defRPr/>
            </a:pPr>
            <a:r>
              <a:rPr lang="pl-PL" altLang="pl-PL" sz="1754" dirty="0"/>
              <a:t>Do styków lub cewek można przypisać jedynie referencje binarne. Do cewki nie można przypisać referencji %I.</a:t>
            </a:r>
          </a:p>
          <a:p>
            <a:pPr marL="534680" indent="-534680">
              <a:lnSpc>
                <a:spcPct val="80000"/>
              </a:lnSpc>
              <a:buNone/>
              <a:defRPr/>
            </a:pPr>
            <a:endParaRPr lang="pl-PL" altLang="pl-PL" sz="1228" dirty="0"/>
          </a:p>
        </p:txBody>
      </p:sp>
      <p:grpSp>
        <p:nvGrpSpPr>
          <p:cNvPr id="37892" name="Group 9"/>
          <p:cNvGrpSpPr>
            <a:grpSpLocks/>
          </p:cNvGrpSpPr>
          <p:nvPr/>
        </p:nvGrpSpPr>
        <p:grpSpPr bwMode="auto">
          <a:xfrm>
            <a:off x="785703" y="3475418"/>
            <a:ext cx="5480368" cy="2225007"/>
            <a:chOff x="960" y="1584"/>
            <a:chExt cx="3936" cy="1598"/>
          </a:xfrm>
        </p:grpSpPr>
        <p:pic>
          <p:nvPicPr>
            <p:cNvPr id="37893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680"/>
              <a:ext cx="3936" cy="1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894" name="Oval 8"/>
            <p:cNvSpPr>
              <a:spLocks noChangeArrowheads="1"/>
            </p:cNvSpPr>
            <p:nvPr/>
          </p:nvSpPr>
          <p:spPr bwMode="auto">
            <a:xfrm>
              <a:off x="2400" y="1584"/>
              <a:ext cx="528" cy="48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endParaRPr lang="pl-PL" altLang="en-US" sz="1579"/>
            </a:p>
          </p:txBody>
        </p:sp>
      </p:grpSp>
    </p:spTree>
    <p:extLst>
      <p:ext uri="{BB962C8B-B14F-4D97-AF65-F5344CB8AC3E}">
        <p14:creationId xmlns:p14="http://schemas.microsoft.com/office/powerpoint/2010/main" val="3563144251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SCADA - Monitoring systemy </a:t>
            </a:r>
            <a:br>
              <a:rPr lang="en-GB" dirty="0"/>
            </a:b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2892" y="2448669"/>
            <a:ext cx="8672408" cy="4398209"/>
          </a:xfrm>
        </p:spPr>
        <p:txBody>
          <a:bodyPr/>
          <a:lstStyle/>
          <a:p>
            <a:r>
              <a:rPr lang="pl-PL" dirty="0"/>
              <a:t>Z rozwojem sterowników PLC i komputerów klasy PC ściśle związany jest rozwój systemów nadzorowania i monitorowania procesów przemysłowych. Na początku lat dziewięćdziesiątych powstały pierwsze tego typu systemy oparte o komputery PC określane nazwą SCADA - </a:t>
            </a:r>
            <a:r>
              <a:rPr lang="pl-PL" dirty="0" err="1"/>
              <a:t>Supervisory</a:t>
            </a:r>
            <a:r>
              <a:rPr lang="pl-PL" dirty="0"/>
              <a:t> Control and Data </a:t>
            </a:r>
            <a:r>
              <a:rPr lang="pl-PL" dirty="0" err="1"/>
              <a:t>Acquisition</a:t>
            </a:r>
            <a:r>
              <a:rPr lang="pl-PL" dirty="0"/>
              <a:t> - Nadrzędne Sterowanie i Gromadzenie Danych.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9063210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1300" y="304800"/>
            <a:ext cx="7423298" cy="1496907"/>
          </a:xfrm>
        </p:spPr>
        <p:txBody>
          <a:bodyPr/>
          <a:lstStyle/>
          <a:p>
            <a:r>
              <a:rPr lang="pl-PL" b="1" dirty="0"/>
              <a:t>SCADA - Wprowadzenie</a:t>
            </a:r>
            <a:br>
              <a:rPr lang="en-GB" dirty="0"/>
            </a:b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1300" y="1524000"/>
            <a:ext cx="10452100" cy="3733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 dirty="0"/>
              <a:t>Należy mocno podkreślić stwierdzenie - </a:t>
            </a:r>
            <a:r>
              <a:rPr lang="pl-PL" sz="2200" b="1" dirty="0"/>
              <a:t>po zaprogramowaniu, połączeniu z obiektem i uruchomieniu sterownik PLC może samodzielnie sterować pracą układu. </a:t>
            </a:r>
            <a:r>
              <a:rPr lang="pl-PL" sz="2200" dirty="0"/>
              <a:t>Jednak, w celu umożliwienia obsłudze prowadzenia kontroli procesu i ewentualnie jego korygowanie, stosuje się systemy monitoringu i wizualizacji</a:t>
            </a:r>
            <a:r>
              <a:rPr lang="en-GB" sz="2200" dirty="0"/>
              <a:t> -</a:t>
            </a:r>
            <a:r>
              <a:rPr lang="pl-PL" sz="2200" dirty="0"/>
              <a:t> SCADA. </a:t>
            </a:r>
            <a:endParaRPr lang="en-GB" sz="2200" dirty="0"/>
          </a:p>
          <a:p>
            <a:pPr marL="0" indent="0">
              <a:buNone/>
            </a:pPr>
            <a:r>
              <a:rPr lang="pl-PL" sz="2200" dirty="0"/>
              <a:t>Zastosowanie ich wymaga połączenia sterownika PLC z komputerem PC, na którym zainstalowany został odpowiedni system - rys. 7.2, zapewniający możliwość współpracy ze sterownikami </a:t>
            </a:r>
            <a:r>
              <a:rPr lang="en-GB" sz="2200" dirty="0"/>
              <a:t>p</a:t>
            </a:r>
            <a:r>
              <a:rPr lang="pl-PL" sz="2200" dirty="0" err="1"/>
              <a:t>rogramowalnymi</a:t>
            </a:r>
            <a:r>
              <a:rPr lang="pl-PL" sz="2200" dirty="0"/>
              <a:t>, regulatorami mikroprocesorowymi i koncentratorami danych różnych producentów</a:t>
            </a:r>
            <a:r>
              <a:rPr lang="pl-PL" dirty="0"/>
              <a:t>.</a:t>
            </a:r>
            <a:endParaRPr lang="en-GB" dirty="0"/>
          </a:p>
          <a:p>
            <a:endParaRPr lang="en-GB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5105400"/>
            <a:ext cx="5181600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22681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1300" y="304800"/>
            <a:ext cx="7423298" cy="1496907"/>
          </a:xfrm>
        </p:spPr>
        <p:txBody>
          <a:bodyPr/>
          <a:lstStyle/>
          <a:p>
            <a:r>
              <a:rPr lang="pl-PL" b="1" dirty="0"/>
              <a:t>SCADA - Wprowadzenie</a:t>
            </a:r>
            <a:br>
              <a:rPr lang="en-GB" dirty="0"/>
            </a:b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8271" y="1014859"/>
            <a:ext cx="10452100" cy="3733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Do najważniejszych zadań systemu monitoringu i wizualizacji należy zaliczyć:</a:t>
            </a:r>
            <a:endParaRPr lang="en-GB" sz="2400" dirty="0"/>
          </a:p>
          <a:p>
            <a:pPr lvl="0"/>
            <a:r>
              <a:rPr lang="pl-PL" sz="2400" dirty="0"/>
              <a:t>skupienie informacji w określonym miejscu (dyspozytorni);</a:t>
            </a:r>
            <a:endParaRPr lang="en-GB" sz="2400" dirty="0"/>
          </a:p>
          <a:p>
            <a:pPr lvl="0"/>
            <a:r>
              <a:rPr lang="pl-PL" sz="2400" dirty="0"/>
              <a:t>prezentacja informacji w sposób zgodny z potrzebami dyspozytora;</a:t>
            </a:r>
            <a:endParaRPr lang="en-GB" sz="2400" dirty="0"/>
          </a:p>
          <a:p>
            <a:pPr lvl="0"/>
            <a:r>
              <a:rPr lang="pl-PL" sz="2400" dirty="0"/>
              <a:t>możliwość oddziaływania na proces tzw. nadrzędne, zdalne sterowanie.</a:t>
            </a:r>
            <a:endParaRPr lang="en-GB" sz="2400" dirty="0"/>
          </a:p>
          <a:p>
            <a:pPr marL="0" indent="0">
              <a:buNone/>
            </a:pPr>
            <a:r>
              <a:rPr lang="pl-PL" sz="2400" dirty="0"/>
              <a:t>Prezentacja danych może odbywać się za pomocą różnych narzędzi - patrz rys. 7.3. Najczęściej są to animowane ekrany (ekrany synoptyczne), wykresy bieżące i historyczne oraz raporty.</a:t>
            </a:r>
            <a:endParaRPr lang="en-GB" dirty="0"/>
          </a:p>
          <a:p>
            <a:endParaRPr lang="en-GB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4572000"/>
            <a:ext cx="7162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597707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1300" y="304800"/>
            <a:ext cx="7423298" cy="1496907"/>
          </a:xfrm>
        </p:spPr>
        <p:txBody>
          <a:bodyPr/>
          <a:lstStyle/>
          <a:p>
            <a:r>
              <a:rPr lang="pl-PL" b="1" dirty="0"/>
              <a:t>SCADA - Wprowadzenie</a:t>
            </a:r>
            <a:br>
              <a:rPr lang="en-GB" dirty="0"/>
            </a:b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801707"/>
            <a:ext cx="10452100" cy="37337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sz="2400" dirty="0"/>
              <a:t>Każdy, najprostszy nawet system monitoringu składa się z następujących elementów (warstw sprzętowych):</a:t>
            </a:r>
            <a:endParaRPr lang="en-GB" sz="2400" dirty="0"/>
          </a:p>
          <a:p>
            <a:pPr lvl="0"/>
            <a:r>
              <a:rPr lang="pl-PL" sz="2400" dirty="0"/>
              <a:t>obwody obiektowe (warstwa na styku z obiektem technologicznym - tj. między innymi: czujniki, urządzenia pomiarowe, urządzenia wykonawcze);</a:t>
            </a:r>
            <a:endParaRPr lang="en-GB" sz="2400" dirty="0"/>
          </a:p>
          <a:p>
            <a:pPr lvl="0"/>
            <a:r>
              <a:rPr lang="pl-PL" sz="2400" dirty="0"/>
              <a:t>sterowniki (stacje procesowe);</a:t>
            </a:r>
            <a:endParaRPr lang="en-GB" sz="2400" dirty="0"/>
          </a:p>
          <a:p>
            <a:pPr lvl="0"/>
            <a:r>
              <a:rPr lang="pl-PL" sz="2400" dirty="0"/>
              <a:t>urządzenia i łącza transmisyjne (pomiędzy stacją procesową i stacją operatorską);</a:t>
            </a:r>
            <a:endParaRPr lang="en-GB" sz="2400" dirty="0"/>
          </a:p>
          <a:p>
            <a:pPr lvl="0"/>
            <a:r>
              <a:rPr lang="pl-PL" sz="2400" dirty="0"/>
              <a:t>stacja operatorska.</a:t>
            </a:r>
            <a:endParaRPr lang="en-GB" sz="2400" dirty="0"/>
          </a:p>
          <a:p>
            <a:pPr marL="0" indent="0">
              <a:buNone/>
            </a:pPr>
            <a:r>
              <a:rPr lang="pl-PL" sz="2400" dirty="0"/>
              <a:t>Dwie pierwsze warstwy zostały omówione we wcześniejszych rozdziałach. Poniżej krótko scharakteryzowano urządzenia i łącza transmisyjne oraz stacje procesowe.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2424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14" y="0"/>
            <a:ext cx="10091486" cy="774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1300" y="304800"/>
            <a:ext cx="7423298" cy="1496907"/>
          </a:xfrm>
        </p:spPr>
        <p:txBody>
          <a:bodyPr/>
          <a:lstStyle/>
          <a:p>
            <a:r>
              <a:rPr lang="pl-PL" b="1" dirty="0"/>
              <a:t>SCADA - Wprowadzenie</a:t>
            </a:r>
            <a:br>
              <a:rPr lang="en-GB" dirty="0"/>
            </a:b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761" y="1371600"/>
            <a:ext cx="10693400" cy="5742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dirty="0"/>
              <a:t>Ad. 3.</a:t>
            </a:r>
            <a:r>
              <a:rPr lang="en-GB" sz="2600" dirty="0"/>
              <a:t> </a:t>
            </a:r>
            <a:r>
              <a:rPr lang="pl-PL" sz="2600" dirty="0"/>
              <a:t>Rodzaj zastosowanych urządzeń i łączy transmisyjnych zależy od wielu czynników,</a:t>
            </a:r>
            <a:r>
              <a:rPr lang="en-GB" sz="2600" dirty="0"/>
              <a:t> </a:t>
            </a:r>
            <a:r>
              <a:rPr lang="pl-PL" sz="2600" dirty="0"/>
              <a:t>w tym przede wszystkim od: odległości pomiędzy sterownikiem i stacją operatorską, terenu</a:t>
            </a:r>
            <a:r>
              <a:rPr lang="en-GB" sz="2600" dirty="0"/>
              <a:t> </a:t>
            </a:r>
            <a:r>
              <a:rPr lang="pl-PL" sz="2600" dirty="0"/>
              <a:t>(miasto, tereny niezabudowane itp.), jego ukształtowania, istniejącej infrastruktury</a:t>
            </a:r>
            <a:br>
              <a:rPr lang="pl-PL" sz="2600" dirty="0"/>
            </a:br>
            <a:r>
              <a:rPr lang="pl-PL" sz="2600" dirty="0"/>
              <a:t>telekomunikacyjnej, wymaganej niezawodności, ilości i częstotliwości przesyłanych</a:t>
            </a:r>
            <a:r>
              <a:rPr lang="en-GB" sz="2600" dirty="0"/>
              <a:t> </a:t>
            </a:r>
            <a:r>
              <a:rPr lang="pl-PL" sz="2600" dirty="0"/>
              <a:t>informacji.</a:t>
            </a:r>
            <a:r>
              <a:rPr lang="en-GB" sz="2600" dirty="0"/>
              <a:t> </a:t>
            </a:r>
            <a:r>
              <a:rPr lang="pl-PL" sz="2600" dirty="0"/>
              <a:t>Najczęściej wykorzystuje się:</a:t>
            </a:r>
            <a:endParaRPr lang="en-GB" sz="2600" dirty="0"/>
          </a:p>
          <a:p>
            <a:pPr lvl="0"/>
            <a:r>
              <a:rPr lang="pl-PL" sz="2600" dirty="0"/>
              <a:t>łącza kablowe;</a:t>
            </a:r>
            <a:endParaRPr lang="en-GB" sz="2600" dirty="0"/>
          </a:p>
          <a:p>
            <a:pPr lvl="0"/>
            <a:r>
              <a:rPr lang="pl-PL" sz="2600" dirty="0"/>
              <a:t>połączenia z wykorzystaniem telefonii stacjonarnej:</a:t>
            </a:r>
            <a:endParaRPr lang="en-GB" sz="2600" dirty="0"/>
          </a:p>
          <a:p>
            <a:pPr lvl="0"/>
            <a:r>
              <a:rPr lang="pl-PL" sz="2600" dirty="0"/>
              <a:t>połączenia z wykorzystaniem telefonii komórkowej;</a:t>
            </a:r>
            <a:endParaRPr lang="en-GB" sz="2600" dirty="0"/>
          </a:p>
          <a:p>
            <a:pPr lvl="0"/>
            <a:r>
              <a:rPr lang="pl-PL" sz="2600" dirty="0"/>
              <a:t>łącza światłowodowe;</a:t>
            </a:r>
            <a:endParaRPr lang="en-GB" sz="2600" dirty="0"/>
          </a:p>
          <a:p>
            <a:pPr lvl="0"/>
            <a:r>
              <a:rPr lang="pl-PL" sz="2600" dirty="0"/>
              <a:t>połączenia z wykorzystaniem fal radiowych - radiomodemy;</a:t>
            </a:r>
            <a:endParaRPr lang="en-GB" sz="2600" dirty="0"/>
          </a:p>
          <a:p>
            <a:pPr lvl="0"/>
            <a:r>
              <a:rPr lang="pl-PL" sz="2600" dirty="0"/>
              <a:t>łącza satelitarne.</a:t>
            </a:r>
            <a:endParaRPr lang="en-GB" sz="26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6795960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1300" y="304800"/>
            <a:ext cx="7423298" cy="1496907"/>
          </a:xfrm>
        </p:spPr>
        <p:txBody>
          <a:bodyPr/>
          <a:lstStyle/>
          <a:p>
            <a:r>
              <a:rPr lang="pl-PL" b="1" dirty="0"/>
              <a:t>SCADA - Wprowadzenie</a:t>
            </a:r>
            <a:br>
              <a:rPr lang="en-GB" dirty="0"/>
            </a:b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1300" y="1219200"/>
            <a:ext cx="10693400" cy="3810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sz="2800" dirty="0"/>
              <a:t>Ad. 4.</a:t>
            </a:r>
            <a:r>
              <a:rPr lang="en-GB" sz="2800" dirty="0"/>
              <a:t> </a:t>
            </a:r>
            <a:r>
              <a:rPr lang="pl-PL" sz="2800" dirty="0"/>
              <a:t>Stacja operatorska może występować pod postacią:</a:t>
            </a:r>
            <a:endParaRPr lang="en-GB" sz="2800" dirty="0"/>
          </a:p>
          <a:p>
            <a:pPr lvl="0"/>
            <a:r>
              <a:rPr lang="pl-PL" sz="2800" dirty="0"/>
              <a:t>tablic synoptycznych;</a:t>
            </a:r>
            <a:endParaRPr lang="en-GB" sz="2800" dirty="0"/>
          </a:p>
          <a:p>
            <a:pPr lvl="0"/>
            <a:r>
              <a:rPr lang="pl-PL" sz="2800" dirty="0"/>
              <a:t>wyświetlaczy;</a:t>
            </a:r>
            <a:endParaRPr lang="en-GB" sz="2800" dirty="0"/>
          </a:p>
          <a:p>
            <a:pPr lvl="0"/>
            <a:r>
              <a:rPr lang="pl-PL" sz="2800" dirty="0"/>
              <a:t>paneli operatorskich;</a:t>
            </a:r>
            <a:endParaRPr lang="en-GB" sz="2800" dirty="0"/>
          </a:p>
          <a:p>
            <a:pPr lvl="0"/>
            <a:r>
              <a:rPr lang="pl-PL" sz="2800" dirty="0"/>
              <a:t>komputerów.</a:t>
            </a:r>
            <a:endParaRPr lang="en-GB" sz="2800" dirty="0"/>
          </a:p>
          <a:p>
            <a:pPr marL="0" indent="0">
              <a:buNone/>
            </a:pPr>
            <a:r>
              <a:rPr lang="pl-PL" sz="2800" dirty="0"/>
              <a:t>Jak wspomniano wcześniej obecnie coraz częściej do monitoringu używa się komputerów klasy PC (samodzielnych lub połączonych w układy sieciowe) z zainstalowanym specjalistycznym oprogramowaniem SCADA. Początkowo pracowały one pod kontrolą różnych systemów operacyjnych tj. DOS, UNIX, OS/2. Obecnie standardem są wersje 32-bitowe dla Windows 98 i Windows NT. Stacje operatorskie SCADA powinny przewyższać wygodą obsługi różnorodne wyświetlacze i panele operatorskie (rys. 7.5.). </a:t>
            </a:r>
            <a:br>
              <a:rPr lang="pl-PL" sz="2800" dirty="0"/>
            </a:br>
            <a:endParaRPr lang="en-GB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5022574"/>
            <a:ext cx="47244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321859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0809" y="10235"/>
            <a:ext cx="10452100" cy="1132766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SCADA - Podstawowe   cechy   użytkowe    </a:t>
            </a:r>
            <a:br>
              <a:rPr lang="en-GB" dirty="0"/>
            </a:b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1300" y="990600"/>
            <a:ext cx="9525000" cy="67056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pl-PL" sz="1600" dirty="0"/>
              <a:t>sterowanie procesami i akwizycja danych w czasie rzeczywistym;</a:t>
            </a:r>
            <a:endParaRPr lang="en-GB" sz="1600" dirty="0"/>
          </a:p>
          <a:p>
            <a:pPr lvl="0"/>
            <a:r>
              <a:rPr lang="pl-PL" sz="1600" dirty="0"/>
              <a:t>współpraca z rozproszonym systemem sterowania;</a:t>
            </a:r>
            <a:endParaRPr lang="en-GB" sz="1600" dirty="0"/>
          </a:p>
          <a:p>
            <a:pPr lvl="0"/>
            <a:r>
              <a:rPr lang="pl-PL" sz="1600" dirty="0"/>
              <a:t>obszerna rozproszona baza danych;</a:t>
            </a:r>
            <a:endParaRPr lang="en-GB" sz="1600" dirty="0"/>
          </a:p>
          <a:p>
            <a:pPr lvl="0"/>
            <a:r>
              <a:rPr lang="pl-PL" sz="1600" dirty="0"/>
              <a:t>pełna obsługa wizualizacyjna stanu procesu (intuicyjny interfejs graficzny);</a:t>
            </a:r>
            <a:endParaRPr lang="en-GB" sz="1600" dirty="0"/>
          </a:p>
          <a:p>
            <a:pPr lvl="0"/>
            <a:r>
              <a:rPr lang="pl-PL" sz="1600" dirty="0"/>
              <a:t>natychmiastowa sygnalizacja pojawiających się stanów alarmowych;</a:t>
            </a:r>
            <a:endParaRPr lang="en-GB" sz="1600" dirty="0"/>
          </a:p>
          <a:p>
            <a:pPr lvl="0"/>
            <a:r>
              <a:rPr lang="pl-PL" sz="1600" dirty="0"/>
              <a:t>archiwizacja informacji o stanach alarmowych, działaniach operatora i innych zdarzeniach w systemie;</a:t>
            </a:r>
            <a:endParaRPr lang="en-GB" sz="1600" dirty="0"/>
          </a:p>
          <a:p>
            <a:pPr lvl="0"/>
            <a:r>
              <a:rPr lang="pl-PL" sz="1600" dirty="0"/>
              <a:t>tworzenie wykresów bieżących i historycznych (trendów);</a:t>
            </a:r>
            <a:endParaRPr lang="en-GB" sz="1600" dirty="0"/>
          </a:p>
          <a:p>
            <a:pPr lvl="0"/>
            <a:r>
              <a:rPr lang="pl-PL" sz="1600" dirty="0"/>
              <a:t>zaawansowane raportowanie;</a:t>
            </a:r>
            <a:endParaRPr lang="en-GB" sz="1600" dirty="0"/>
          </a:p>
          <a:p>
            <a:pPr lvl="0"/>
            <a:r>
              <a:rPr lang="pl-PL" sz="1600" dirty="0"/>
              <a:t>statystyczna kontrola procesów (SPC);</a:t>
            </a:r>
            <a:endParaRPr lang="en-GB" sz="1600" dirty="0"/>
          </a:p>
          <a:p>
            <a:pPr lvl="0"/>
            <a:r>
              <a:rPr lang="pl-PL" sz="1600" dirty="0"/>
              <a:t>możliwość współpracy ze sterownikami i innymi urządzeniami automatyki produkowanymi przez różnych producentów (najczęściej około 200 - 250 rozmaitych driverów I/O);</a:t>
            </a:r>
            <a:endParaRPr lang="en-GB" sz="1600" dirty="0"/>
          </a:p>
          <a:p>
            <a:pPr lvl="0"/>
            <a:r>
              <a:rPr lang="pl-PL" sz="1600" dirty="0"/>
              <a:t>współpraca z arkuszami kalkulacyjnymi (np. Excel) i bazami danych (np. Access, </a:t>
            </a:r>
            <a:r>
              <a:rPr lang="pl-PL" sz="1600" dirty="0" err="1"/>
              <a:t>dBase</a:t>
            </a:r>
            <a:r>
              <a:rPr lang="pl-PL" sz="1600" dirty="0"/>
              <a:t>, Oracle, </a:t>
            </a:r>
            <a:r>
              <a:rPr lang="pl-PL" sz="1600" dirty="0" err="1"/>
              <a:t>Sybase</a:t>
            </a:r>
            <a:r>
              <a:rPr lang="pl-PL" sz="1600" dirty="0"/>
              <a:t>, SQL);</a:t>
            </a:r>
            <a:endParaRPr lang="en-GB" sz="1600" dirty="0"/>
          </a:p>
          <a:p>
            <a:pPr lvl="0"/>
            <a:r>
              <a:rPr lang="pl-PL" sz="1600" dirty="0"/>
              <a:t>zabezpieczenie dostępu do systemu;</a:t>
            </a:r>
            <a:endParaRPr lang="en-GB" sz="1600" dirty="0"/>
          </a:p>
          <a:p>
            <a:pPr lvl="0"/>
            <a:r>
              <a:rPr lang="pl-PL" sz="1600" dirty="0"/>
              <a:t>zmienne receptury procesów;</a:t>
            </a:r>
            <a:endParaRPr lang="en-GB" sz="1600" dirty="0"/>
          </a:p>
          <a:p>
            <a:pPr lvl="0"/>
            <a:r>
              <a:rPr lang="pl-PL" sz="1600" dirty="0"/>
              <a:t>stała integralność bazy danych czasu rzeczywistego;</a:t>
            </a:r>
            <a:endParaRPr lang="en-GB" sz="1600" dirty="0"/>
          </a:p>
          <a:p>
            <a:pPr lvl="0"/>
            <a:r>
              <a:rPr lang="pl-PL" sz="1600" dirty="0"/>
              <a:t>możliwość stosowania układów redundancyjnych;</a:t>
            </a:r>
            <a:endParaRPr lang="en-GB" sz="1600" dirty="0"/>
          </a:p>
          <a:p>
            <a:pPr lvl="0"/>
            <a:r>
              <a:rPr lang="pl-PL" sz="1600" dirty="0"/>
              <a:t>dynamiczne konfigurowanie - możliwość tworzenia i rozbudowy aplikacji w już działającym systemie bez konieczności zatrzymywania procesu czy utraty istotnych danych;</a:t>
            </a:r>
            <a:endParaRPr lang="en-GB" sz="1600" dirty="0"/>
          </a:p>
          <a:p>
            <a:pPr lvl="0"/>
            <a:r>
              <a:rPr lang="pl-PL" sz="1600" dirty="0"/>
              <a:t>łatwa rozbudowa systemu o nowe elementy.</a:t>
            </a:r>
            <a:br>
              <a:rPr lang="pl-PL" sz="2800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35316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0809" y="10235"/>
            <a:ext cx="10452100" cy="980366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SCADA - dziedziny  ich zastosowań</a:t>
            </a:r>
            <a:br>
              <a:rPr lang="en-GB" dirty="0"/>
            </a:b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1300" y="990600"/>
            <a:ext cx="5029200" cy="6781800"/>
          </a:xfrm>
        </p:spPr>
        <p:txBody>
          <a:bodyPr>
            <a:noAutofit/>
          </a:bodyPr>
          <a:lstStyle/>
          <a:p>
            <a:pPr lvl="0"/>
            <a:r>
              <a:rPr lang="pl-PL" sz="1400" dirty="0"/>
              <a:t>uzdatnianie i dystrybucja wody - rys. 7.6;</a:t>
            </a:r>
            <a:endParaRPr lang="en-GB" sz="1400" dirty="0"/>
          </a:p>
          <a:p>
            <a:pPr lvl="0"/>
            <a:r>
              <a:rPr lang="pl-PL" sz="1400" dirty="0"/>
              <a:t>oczyszczanie ścieków;</a:t>
            </a:r>
            <a:endParaRPr lang="en-GB" sz="1400" dirty="0"/>
          </a:p>
          <a:p>
            <a:pPr lvl="0"/>
            <a:r>
              <a:rPr lang="pl-PL" sz="1400" dirty="0"/>
              <a:t>wytwarzanie i zaopatrzenie w ciepło;</a:t>
            </a:r>
            <a:endParaRPr lang="en-GB" sz="1400" dirty="0"/>
          </a:p>
          <a:p>
            <a:pPr lvl="0"/>
            <a:r>
              <a:rPr lang="pl-PL" sz="1400" dirty="0"/>
              <a:t>zaopatrzenie w energię;</a:t>
            </a:r>
            <a:endParaRPr lang="en-GB" sz="1400" dirty="0"/>
          </a:p>
          <a:p>
            <a:pPr lvl="0"/>
            <a:r>
              <a:rPr lang="pl-PL" sz="1400" dirty="0"/>
              <a:t>kierowanie ruchem;</a:t>
            </a:r>
            <a:endParaRPr lang="en-GB" sz="1400" dirty="0"/>
          </a:p>
          <a:p>
            <a:pPr lvl="0"/>
            <a:r>
              <a:rPr lang="pl-PL" sz="1400" dirty="0"/>
              <a:t>kontrola budynków - rys. 7.7.; </a:t>
            </a:r>
            <a:endParaRPr lang="en-GB" sz="1400" dirty="0"/>
          </a:p>
          <a:p>
            <a:pPr lvl="0"/>
            <a:r>
              <a:rPr lang="pl-PL" sz="1400" dirty="0"/>
              <a:t>przemysł materiałowy;</a:t>
            </a:r>
            <a:endParaRPr lang="en-GB" sz="1400" dirty="0"/>
          </a:p>
          <a:p>
            <a:pPr lvl="0"/>
            <a:r>
              <a:rPr lang="pl-PL" sz="1400" dirty="0"/>
              <a:t>górnictwo;</a:t>
            </a:r>
            <a:endParaRPr lang="en-GB" sz="1400" dirty="0"/>
          </a:p>
          <a:p>
            <a:pPr lvl="0"/>
            <a:r>
              <a:rPr lang="pl-PL" sz="1400" dirty="0"/>
              <a:t>przemysł wytwórczy;</a:t>
            </a:r>
            <a:endParaRPr lang="en-GB" sz="1400" dirty="0"/>
          </a:p>
          <a:p>
            <a:pPr lvl="0"/>
            <a:r>
              <a:rPr lang="pl-PL" sz="1400" dirty="0"/>
              <a:t>przemysł elektrotechniczny; </a:t>
            </a:r>
            <a:endParaRPr lang="en-GB" sz="1400" dirty="0"/>
          </a:p>
          <a:p>
            <a:pPr lvl="0"/>
            <a:r>
              <a:rPr lang="pl-PL" sz="1400" dirty="0"/>
              <a:t>przemysł chemiczny; </a:t>
            </a:r>
            <a:endParaRPr lang="en-GB" sz="1400" dirty="0"/>
          </a:p>
          <a:p>
            <a:pPr lvl="0"/>
            <a:r>
              <a:rPr lang="pl-PL" sz="1400" dirty="0"/>
              <a:t>przemysł włókienniczy - rys. 7.8.;</a:t>
            </a:r>
            <a:endParaRPr lang="en-GB" sz="1400" dirty="0"/>
          </a:p>
          <a:p>
            <a:pPr lvl="0"/>
            <a:r>
              <a:rPr lang="pl-PL" sz="1400" dirty="0"/>
              <a:t>przemysł samochodowy;</a:t>
            </a:r>
            <a:endParaRPr lang="en-GB" sz="1400" dirty="0"/>
          </a:p>
          <a:p>
            <a:pPr lvl="0"/>
            <a:r>
              <a:rPr lang="pl-PL" sz="1400" dirty="0"/>
              <a:t>przemysł papierniczy;</a:t>
            </a:r>
            <a:endParaRPr lang="en-GB" sz="1400" dirty="0"/>
          </a:p>
          <a:p>
            <a:pPr lvl="0"/>
            <a:r>
              <a:rPr lang="pl-PL" sz="1400" dirty="0"/>
              <a:t>przemysł spożywczy - rys. 7.9.;</a:t>
            </a:r>
            <a:endParaRPr lang="en-GB" sz="1400" dirty="0"/>
          </a:p>
          <a:p>
            <a:r>
              <a:rPr lang="pl-PL" sz="1400" dirty="0"/>
              <a:t>kształcenie i szkolnictwo;</a:t>
            </a:r>
            <a:endParaRPr lang="en-GB" sz="1400" dirty="0"/>
          </a:p>
          <a:p>
            <a:pPr lvl="0"/>
            <a:r>
              <a:rPr lang="pl-PL" sz="1400" dirty="0"/>
              <a:t>systemy bezpieczeństwa (głównie obiektów rozległych);</a:t>
            </a:r>
            <a:endParaRPr lang="en-GB" sz="1400" dirty="0"/>
          </a:p>
          <a:p>
            <a:pPr lvl="0"/>
            <a:r>
              <a:rPr lang="pl-PL" sz="1400" dirty="0"/>
              <a:t>lecznictwo - rys. 7.10.</a:t>
            </a:r>
            <a:endParaRPr lang="en-GB" sz="140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48" y="568409"/>
            <a:ext cx="3749675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614" y="512838"/>
            <a:ext cx="35655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4" y="3420726"/>
            <a:ext cx="493712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3389253"/>
            <a:ext cx="4479925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5857816"/>
            <a:ext cx="466407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30311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0809" y="10235"/>
            <a:ext cx="10452100" cy="1132766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SCADA - Sterowanie procesami i akwizycja danych w czasie rzeczywistym</a:t>
            </a:r>
            <a:br>
              <a:rPr lang="en-GB" dirty="0"/>
            </a:b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6700" y="1295400"/>
            <a:ext cx="10109200" cy="62484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2400" dirty="0"/>
              <a:t>Dane procesowe powinny być przesyłane pomiędzy sterownikiem (stacją procesową) a serwerem SCADA w możliwie krótkim czasie. W przeciętnych warunkach, w przypadku istotnych informacji, czas ten nie powinien przekraczać dziesiątych części sekundy. </a:t>
            </a:r>
            <a:endParaRPr lang="en-GB" sz="2400" dirty="0"/>
          </a:p>
          <a:p>
            <a:pPr marL="0" lvl="0" indent="0">
              <a:buNone/>
            </a:pPr>
            <a:r>
              <a:rPr lang="pl-PL" sz="2400" dirty="0"/>
              <a:t>Równocześnie system powinien zapewnić możliwość zróżnicowania sposobu przetwarzania (odczytywania, uaktualniania) danych. Przetwarzanie to może być cykliczne lub sporadyczne (asynchroniczne). </a:t>
            </a:r>
            <a:endParaRPr lang="en-GB" sz="2400" dirty="0"/>
          </a:p>
          <a:p>
            <a:pPr marL="0" lvl="0" indent="0">
              <a:buNone/>
            </a:pPr>
            <a:r>
              <a:rPr lang="pl-PL" sz="2400" dirty="0"/>
              <a:t>Cyklicznie są przetwarzane zazwyczaj analogowe i binarne sygnały pomiarowe, natomiast sporadycznie zmienne wprowadzane przez obsługę np. pomiary laboratoryjne, stany alarmowe itp. Przetwarzanie cykliczne wykonuje się często z różnymi deklarowanymi okresami (inne bowiem są wymagania na okres przetwarzania sygnałów z przetworników pomiarowych przepływu, a inne dla sygnałów pomiarowych temperatury).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07906119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0809" y="10235"/>
            <a:ext cx="10452100" cy="1132766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SCADA - Współpraca z rozproszonym systemem sterowania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42099" y="1184206"/>
            <a:ext cx="3962401" cy="3006794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pl-PL" sz="2400" dirty="0"/>
              <a:t>Jednym z podstawowych warunków stawianym systemom SCADA jest możliwość stworzenia zdecentralizowanej, przestrzennie rozproszonej struktury systemu nadzorowania i wizualizacji procesu. Przykład takiego systemu przedstawiono na rys. </a:t>
            </a:r>
            <a:r>
              <a:rPr lang="pl-PL" sz="2400" b="1" dirty="0"/>
              <a:t>7.11</a:t>
            </a:r>
            <a:endParaRPr lang="en-GB" sz="2400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09" y="1371600"/>
            <a:ext cx="641129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493039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0809" y="10235"/>
            <a:ext cx="10452100" cy="827965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SCADA - Obszerna rozproszona baza danych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6700" y="1295400"/>
            <a:ext cx="10109200" cy="2667000"/>
          </a:xfrm>
        </p:spPr>
        <p:txBody>
          <a:bodyPr>
            <a:normAutofit/>
          </a:bodyPr>
          <a:lstStyle/>
          <a:p>
            <a:r>
              <a:rPr lang="pl-PL" sz="2400" dirty="0"/>
              <a:t>Dane procesowe mogą być gromadzone, archiwizowane na dowolnym serwerze SCADA. Ilość danych, które mogą być zapamiętane w systemie zależy zatem od liczby serwerów SCADA, pojemności używanych pamięci masowych i sposobu kompresji danych. W systemie sieciowym wszystkie dane z dowolnej stacji systemu powinny być dostępne dla wszystkich innych stacji.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7633059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0809" y="10235"/>
            <a:ext cx="10452100" cy="827965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SCADA - Pełna obsługa wizualizacyjna stanu procesu (intuicyjny interfejs graficzny)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0809" y="1524000"/>
            <a:ext cx="10337800" cy="6477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sz="2400" dirty="0"/>
              <a:t>Jednym z najważniejszych zadań systemów SCADA jest wizualizacja procesu przy użyciu ekranów synoptycznych (animowanych). Dlatego też powinny zapewniać:</a:t>
            </a:r>
            <a:endParaRPr lang="en-GB" sz="2400" dirty="0"/>
          </a:p>
          <a:p>
            <a:pPr lvl="0"/>
            <a:r>
              <a:rPr lang="pl-PL" sz="2400" dirty="0"/>
              <a:t>wysoki poziom grafiki - najczęściej jest to grafika wektorowa (obiektowa) lub rastrowa (punktowa);</a:t>
            </a:r>
            <a:endParaRPr lang="en-GB" sz="2400" dirty="0"/>
          </a:p>
          <a:p>
            <a:pPr lvl="0"/>
            <a:r>
              <a:rPr lang="pl-PL" sz="2400" dirty="0"/>
              <a:t>duże możliwości animacyjne: zmiana koloru, migotanie, przesunięcia, skalowanie, obrót, napełnianie profili zamkniętych, pojawianie się i znikanie obiektów, wyświetlanie wartości liczbowych;</a:t>
            </a:r>
            <a:endParaRPr lang="en-GB" sz="2400" dirty="0"/>
          </a:p>
          <a:p>
            <a:pPr lvl="0"/>
            <a:r>
              <a:rPr lang="pl-PL" sz="2400" dirty="0"/>
              <a:t>możliwość importu bitmap;</a:t>
            </a:r>
            <a:endParaRPr lang="en-GB" sz="2400" dirty="0"/>
          </a:p>
          <a:p>
            <a:pPr lvl="0"/>
            <a:r>
              <a:rPr lang="pl-PL" sz="2400" dirty="0"/>
              <a:t>szeroką paletę dostępnych kolorów - nawet do 16,7 min kolorów dla bitmap i grafiki wektorowej;</a:t>
            </a:r>
            <a:endParaRPr lang="en-GB" sz="2400" dirty="0"/>
          </a:p>
          <a:p>
            <a:pPr lvl="0"/>
            <a:r>
              <a:rPr lang="pl-PL" sz="2400" dirty="0"/>
              <a:t>wygodne narzędzia do rysowania obrazów i ich animacji - intuicyjną pracę zapewnia między innymi wykorzystanie narzędzi znanych z innych programów pracujących pod systemem Windows np.: „</a:t>
            </a:r>
            <a:r>
              <a:rPr lang="pl-PL" sz="2400" dirty="0" err="1"/>
              <a:t>cut</a:t>
            </a:r>
            <a:r>
              <a:rPr lang="pl-PL" sz="2400" dirty="0"/>
              <a:t> and </a:t>
            </a:r>
            <a:r>
              <a:rPr lang="pl-PL" sz="2400" dirty="0" err="1"/>
              <a:t>paste</a:t>
            </a:r>
            <a:r>
              <a:rPr lang="pl-PL" sz="2400" dirty="0"/>
              <a:t>" oraz „drag and drop";</a:t>
            </a:r>
            <a:endParaRPr lang="en-GB" sz="2400" dirty="0"/>
          </a:p>
          <a:p>
            <a:pPr lvl="0"/>
            <a:r>
              <a:rPr lang="pl-PL" sz="2400" dirty="0"/>
              <a:t>możliwie obszerną bibliotekę gotowych obiektów takich jak: przełączniki, zbiorniki, zawory itp. - często jest ich kilkaset;</a:t>
            </a:r>
            <a:endParaRPr lang="en-GB" sz="2400" dirty="0"/>
          </a:p>
          <a:p>
            <a:pPr lvl="0"/>
            <a:r>
              <a:rPr lang="pl-PL" sz="2400" dirty="0"/>
              <a:t>możliwość tworzenia i zapamiętywania własnych obiektów - możliwość uzupełniania biblioteki;</a:t>
            </a:r>
            <a:endParaRPr lang="en-GB" sz="2400" dirty="0"/>
          </a:p>
          <a:p>
            <a:pPr lvl="0"/>
            <a:r>
              <a:rPr lang="pl-PL" sz="2400" dirty="0"/>
              <a:t>możliwość tworzenia różnych typów obrazów, przy czym jedne z nich mogą być otwierane z poziomu innych;</a:t>
            </a:r>
            <a:endParaRPr lang="en-GB" sz="2400" dirty="0"/>
          </a:p>
          <a:p>
            <a:pPr lvl="0"/>
            <a:r>
              <a:rPr lang="pl-PL" sz="2400" dirty="0"/>
              <a:t>łatwość „nawigacji" w systemie;</a:t>
            </a:r>
            <a:endParaRPr lang="en-GB" sz="2400" dirty="0"/>
          </a:p>
          <a:p>
            <a:pPr lvl="0"/>
            <a:r>
              <a:rPr lang="pl-PL" sz="2400" dirty="0"/>
              <a:t>możliwość wykorzystania technik multimedialnych - obrazu z kamery przemysłowej, przygotowanej wcześniej sekwencji filmowej, informacji przekazywanej głosem.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89993441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0809" y="10235"/>
            <a:ext cx="10452100" cy="827965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SCADA - Natychmiastowa sygnalizacja pojawiających się stanów alarmowych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0809" y="1524000"/>
            <a:ext cx="103378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Ważnym zadaniem systemów SCADA jest sygnalizacja wykrytych alarmów. Generowane mogą być przy tym różne ich rodzaje: </a:t>
            </a:r>
            <a:endParaRPr lang="en-GB" sz="2400" dirty="0"/>
          </a:p>
          <a:p>
            <a:pPr marL="0" indent="0">
              <a:buNone/>
            </a:pPr>
            <a:r>
              <a:rPr lang="pl-PL" sz="2400" dirty="0"/>
              <a:t>systemowe o wykrytych uszkodzeniach sprzętowych, błędach programowych, błędach transmisji oraz alarmy i ostrzeżenia technologiczne informujące o przekroczeniach dopuszczalnych granic, dopuszczalnych szybkości zmian zmiennych procesowych lub nieprawidłowych stanach zmiennych binarnych. </a:t>
            </a:r>
            <a:endParaRPr lang="en-GB" sz="2400" dirty="0"/>
          </a:p>
          <a:p>
            <a:pPr marL="0" indent="0">
              <a:buNone/>
            </a:pPr>
            <a:r>
              <a:rPr lang="pl-PL" sz="2400" dirty="0"/>
              <a:t>Sygnalizowane są standardowo na obrazach synoptycznych oraz, w układzie chronologicznym, na obrazie alarmów. </a:t>
            </a:r>
            <a:endParaRPr lang="en-GB" sz="2400" dirty="0"/>
          </a:p>
          <a:p>
            <a:pPr marL="0" indent="0">
              <a:buNone/>
            </a:pPr>
            <a:r>
              <a:rPr lang="pl-PL" sz="2400" dirty="0"/>
              <a:t>System SCADA powinien zapewniać filtrację alarmów. Dla każdego użytkownika powinna istnieć możliwość takiego ograniczenia strumienia sygnalizowanych alarmów, aby uzyskiwał on tylko te informacje alarmowe, które go bezpośrednio dotyczą. Chodzi o zabezpieczenie obsługi przed przeciążeniem spowodowanym nadmiernym nagromadzeniem informacji.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81185508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0809" y="10235"/>
            <a:ext cx="10452100" cy="827965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SCADA - Archiwizacja   informacji   o   stanach   alarmowych,   działaniach   operatora   i   innych zdarzeniach w systemie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87" y="2438400"/>
            <a:ext cx="10337800" cy="6477000"/>
          </a:xfrm>
        </p:spPr>
        <p:txBody>
          <a:bodyPr>
            <a:normAutofit/>
          </a:bodyPr>
          <a:lstStyle/>
          <a:p>
            <a:r>
              <a:rPr lang="pl-PL" sz="2400" dirty="0"/>
              <a:t>Systemy SCADA posiadają możliwość archiwizacji nie tylko danych procesowych, ale również zgłaszanych alarmów, innych ważnych zdarzeń w systemie a także, co jest niezwykle istotne, działań operatora. </a:t>
            </a:r>
            <a:endParaRPr lang="en-GB" sz="2400" dirty="0"/>
          </a:p>
          <a:p>
            <a:r>
              <a:rPr lang="pl-PL" sz="2400" dirty="0"/>
              <a:t>Pozwala to w szczególności na analizę przyczyn zaistnienia sytuacji krytycznych w układzie.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08704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46554"/>
            <a:ext cx="9906000" cy="767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0809" y="10235"/>
            <a:ext cx="10452100" cy="827965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SCADA - Tworzenie wykresów bieżących i historycznych (trendów)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95400"/>
            <a:ext cx="10337800" cy="6477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2400" dirty="0"/>
              <a:t>Dane procesowe mogą być prezentowane w formie wykresów tworzonych na bieżąco, pokazujących aktualny przebieg danych lub wykresów historycznych, pokazujących przebieg danych w przeszłości. System SCADA powinien przy tym umożliwić:</a:t>
            </a:r>
            <a:endParaRPr lang="en-GB" sz="2400" dirty="0"/>
          </a:p>
          <a:p>
            <a:pPr lvl="0"/>
            <a:r>
              <a:rPr lang="pl-PL" sz="2400" dirty="0"/>
              <a:t>przedstawienie na wykresie, w dowolnej stacji systemu SCADA, dowolnej zmiennej z instalacji;</a:t>
            </a:r>
            <a:endParaRPr lang="en-GB" sz="2400" dirty="0"/>
          </a:p>
          <a:p>
            <a:pPr lvl="0"/>
            <a:r>
              <a:rPr lang="pl-PL" sz="2400" dirty="0"/>
              <a:t>skalowanie na bieżąco osi czasu w celu obserwacji przebiegów w żądanym okresie np.: godziny, zmiany - tj. 8 godzin, doby itd.;</a:t>
            </a:r>
            <a:endParaRPr lang="en-GB" sz="2400" dirty="0"/>
          </a:p>
          <a:p>
            <a:pPr lvl="0"/>
            <a:r>
              <a:rPr lang="pl-PL" sz="2400" dirty="0"/>
              <a:t>skalowanie osi wartości zmiennych oraz mechanizm skalowania automatycznego;</a:t>
            </a:r>
            <a:endParaRPr lang="en-GB" sz="2400" dirty="0"/>
          </a:p>
          <a:p>
            <a:pPr lvl="0"/>
            <a:r>
              <a:rPr lang="pl-PL" sz="2400" dirty="0"/>
              <a:t>przewijanie wykresu;</a:t>
            </a:r>
            <a:endParaRPr lang="en-GB" sz="2400" dirty="0"/>
          </a:p>
          <a:p>
            <a:pPr lvl="0"/>
            <a:r>
              <a:rPr lang="pl-PL" sz="2400" dirty="0"/>
              <a:t>wyświetlanie wartości zmiennych we wskazanych chwilach;</a:t>
            </a:r>
            <a:endParaRPr lang="en-GB" sz="2400" dirty="0"/>
          </a:p>
          <a:p>
            <a:pPr lvl="0"/>
            <a:r>
              <a:rPr lang="pl-PL" sz="2400" dirty="0"/>
              <a:t>przedstawianie wartości w jednostkach fizycznych i procentach zakresu pomiarowego;</a:t>
            </a:r>
            <a:endParaRPr lang="en-GB" sz="2400" dirty="0"/>
          </a:p>
          <a:p>
            <a:r>
              <a:rPr lang="pl-PL" sz="2400" dirty="0"/>
              <a:t>wyświetlanie wartości statystycznych (średnich, maksymalnych, minimalnych) we</a:t>
            </a:r>
            <a:br>
              <a:rPr lang="pl-PL" sz="2400" dirty="0"/>
            </a:br>
            <a:r>
              <a:rPr lang="pl-PL" sz="2400" dirty="0"/>
              <a:t>wskazanym zakresie;</a:t>
            </a:r>
            <a:endParaRPr lang="en-GB" sz="2400" dirty="0"/>
          </a:p>
          <a:p>
            <a:r>
              <a:rPr lang="pl-PL" sz="2400" dirty="0"/>
              <a:t>prezentacje wykresów typu </a:t>
            </a:r>
            <a:r>
              <a:rPr lang="pl-PL" sz="2400" i="1" dirty="0"/>
              <a:t>X=f(Y)</a:t>
            </a:r>
            <a:r>
              <a:rPr lang="pl-PL" sz="2400" dirty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04806855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0809" y="10235"/>
            <a:ext cx="10452100" cy="827965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SCADA - Zaawansowane raportowanie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95400"/>
            <a:ext cx="10337800" cy="6477000"/>
          </a:xfrm>
        </p:spPr>
        <p:txBody>
          <a:bodyPr>
            <a:normAutofit/>
          </a:bodyPr>
          <a:lstStyle/>
          <a:p>
            <a:r>
              <a:rPr lang="pl-PL" sz="2400" dirty="0"/>
              <a:t>Podstawowe wymaganie dotyczy łatwości definiowania raportów. Każdy proces ma swoją specyfikę i wymaga opracowania dla niego odpowiednich raportów. Łatwość ich opracowywania i uruchamiania ma zasadnicze znaczenie. </a:t>
            </a:r>
            <a:endParaRPr lang="en-GB" sz="2400" dirty="0"/>
          </a:p>
          <a:p>
            <a:r>
              <a:rPr lang="pl-PL" sz="2400" dirty="0"/>
              <a:t>Powinna istnieć możliwość inicjacji raportów w następujących trybach: na żądanie, cyklicznie, po wystąpieniu określonego zdarzenia.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42393995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0809" y="10235"/>
            <a:ext cx="10452100" cy="827965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SCADA - Otwartość systemu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90600"/>
            <a:ext cx="10337800" cy="6477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dirty="0"/>
              <a:t>Na tę cechę systemów SCADA składają się między innymi:</a:t>
            </a:r>
            <a:endParaRPr lang="en-GB" sz="2400" dirty="0"/>
          </a:p>
          <a:p>
            <a:pPr lvl="0"/>
            <a:r>
              <a:rPr lang="pl-PL" sz="2400" dirty="0"/>
              <a:t>współpraca ze sterownikami i innymi urządzeniami automatyki produkowanymi przez różnych producentów (najczęściej około 200 - 250 rozmaitych driverów </a:t>
            </a:r>
            <a:r>
              <a:rPr lang="pl-PL" sz="2400" i="1" dirty="0"/>
              <a:t>l/O);</a:t>
            </a:r>
            <a:endParaRPr lang="en-GB" sz="2400" dirty="0"/>
          </a:p>
          <a:p>
            <a:pPr lvl="0"/>
            <a:r>
              <a:rPr lang="pl-PL" sz="2400" dirty="0"/>
              <a:t>możliwość indywidualnego pisania driverów dla nietypowych, rzadziej stosowanych urządzeń automatyki;</a:t>
            </a:r>
            <a:endParaRPr lang="en-GB" sz="2400" dirty="0"/>
          </a:p>
          <a:p>
            <a:pPr lvl="0"/>
            <a:r>
              <a:rPr lang="pl-PL" sz="2400" dirty="0"/>
              <a:t>współpraca z arkuszami kalkulacyjnymi (np. </a:t>
            </a:r>
            <a:r>
              <a:rPr lang="pl-PL" sz="2400" dirty="0" err="1"/>
              <a:t>Excell</a:t>
            </a:r>
            <a:r>
              <a:rPr lang="pl-PL" sz="2400" dirty="0"/>
              <a:t>) i bazami danych (np. Access, </a:t>
            </a:r>
            <a:r>
              <a:rPr lang="pl-PL" sz="2400" dirty="0" err="1"/>
              <a:t>dBase</a:t>
            </a:r>
            <a:r>
              <a:rPr lang="pl-PL" sz="2400" dirty="0"/>
              <a:t>, Oracle, </a:t>
            </a:r>
            <a:r>
              <a:rPr lang="pl-PL" sz="2400" dirty="0" err="1"/>
              <a:t>Sybase</a:t>
            </a:r>
            <a:r>
              <a:rPr lang="pl-PL" sz="2400" dirty="0"/>
              <a:t>, SQL);</a:t>
            </a:r>
            <a:endParaRPr lang="en-GB" sz="2400" dirty="0"/>
          </a:p>
          <a:p>
            <a:pPr lvl="0"/>
            <a:r>
              <a:rPr lang="pl-PL" sz="2400" dirty="0"/>
              <a:t>możliwość wymiany danych z innymi systemami (między innymi przez standardowe mechanizmy - DDE, OLE2);</a:t>
            </a:r>
            <a:endParaRPr lang="en-GB" sz="2400" dirty="0"/>
          </a:p>
          <a:p>
            <a:pPr lvl="0"/>
            <a:r>
              <a:rPr lang="pl-PL" sz="2400" dirty="0"/>
              <a:t>wykorzystywanie     standardowego     systemu    operacyjnego    i    oprogramowania sieciowego;</a:t>
            </a:r>
            <a:endParaRPr lang="en-GB" sz="2400" dirty="0"/>
          </a:p>
          <a:p>
            <a:pPr lvl="0"/>
            <a:r>
              <a:rPr lang="pl-PL" sz="2400" dirty="0"/>
              <a:t>zastosowanie standardowych sieci lokalnych (Ethernet);</a:t>
            </a:r>
            <a:endParaRPr lang="en-GB" sz="2400" dirty="0"/>
          </a:p>
          <a:p>
            <a:r>
              <a:rPr lang="pl-PL" sz="2400" dirty="0"/>
              <a:t>współpraca   ze   standardowymi   sieciami   polowymi   (</a:t>
            </a:r>
            <a:r>
              <a:rPr lang="pl-PL" sz="2400" dirty="0" err="1"/>
              <a:t>Profibus</a:t>
            </a:r>
            <a:r>
              <a:rPr lang="pl-PL" sz="2400" dirty="0"/>
              <a:t>,   CAN)   i   innymi rozpowszechnionymi rozwiązaniami (</a:t>
            </a:r>
            <a:r>
              <a:rPr lang="pl-PL" sz="2400" dirty="0" err="1"/>
              <a:t>Modbus</a:t>
            </a:r>
            <a:r>
              <a:rPr lang="pl-PL" sz="2400" dirty="0"/>
              <a:t> itp.).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44224920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0809" y="10235"/>
            <a:ext cx="10452100" cy="827965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SCADA - Stała integralność bazy danych czasu rzeczywistego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215900" y="1752600"/>
            <a:ext cx="10337800" cy="6477000"/>
          </a:xfrm>
        </p:spPr>
        <p:txBody>
          <a:bodyPr>
            <a:normAutofit/>
          </a:bodyPr>
          <a:lstStyle/>
          <a:p>
            <a:r>
              <a:rPr lang="pl-PL" sz="2400" dirty="0"/>
              <a:t>Jest ona uzyskiwana dzięki wykorzystaniu odpowiednich przerwań innych zadań wykonywanych w środowisku Windows. Windows jest bowiem wielozadaniowym systemem operacyjnym z wywłaszczeniem co jest warunkiem niezawodnej akwizycji i rejestracji danych pomiarowych. </a:t>
            </a:r>
            <a:endParaRPr lang="en-GB" sz="2400" dirty="0"/>
          </a:p>
          <a:p>
            <a:r>
              <a:rPr lang="pl-PL" sz="2400" dirty="0"/>
              <a:t>Dodatkowo błąd w oprogramowaniu jednego zadania powoduje przerwanie przez system operacyjny tylko tego zadania, podczas gdy inne pracują normalnie.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4938674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0809" y="10235"/>
            <a:ext cx="10452100" cy="827965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SCADA - Zabezpieczenie dostępu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215900" y="1752600"/>
            <a:ext cx="10337800" cy="6477000"/>
          </a:xfrm>
        </p:spPr>
        <p:txBody>
          <a:bodyPr>
            <a:normAutofit/>
          </a:bodyPr>
          <a:lstStyle/>
          <a:p>
            <a:r>
              <a:rPr lang="pl-PL" sz="2400" dirty="0"/>
              <a:t>Systemy SCADA mają rozbudowane możliwości zabezpieczenia określonych funkcji i obiektów przed dostępem niepowołanych osób. Powinny zapewniać możliwość przydzielenia poszczególnym użytkownikom różnych uprawnień do: administracji systemem, sterowania procesem, modyfikacji parametrów, dostępu do danych. Każdy z użytkowników powinien na początku pracy zalogować się do systemy. Oczywiste jest, że inne uprawnienia muszą mieć: projektant systemu, inżynier, operator, dyrektor.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44637043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0809" y="10235"/>
            <a:ext cx="10452100" cy="827965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SCADA - Redundancja - </a:t>
            </a:r>
            <a:r>
              <a:rPr lang="pl-PL" b="1" dirty="0" err="1"/>
              <a:t>projektowalny</a:t>
            </a:r>
            <a:r>
              <a:rPr lang="pl-PL" b="1" dirty="0"/>
              <a:t> stopień niezawodności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215900" y="1752600"/>
            <a:ext cx="10439400" cy="6477000"/>
          </a:xfrm>
        </p:spPr>
        <p:txBody>
          <a:bodyPr>
            <a:normAutofit fontScale="92500" lnSpcReduction="10000"/>
          </a:bodyPr>
          <a:lstStyle/>
          <a:p>
            <a:r>
              <a:rPr lang="pl-PL" sz="2400" dirty="0"/>
              <a:t>Dla podwyższenia niezawodności systemów automatyki wielu producentów wprowadziło sprzętowe i programowe rozwiązania redundancyjne. Polegają one na podwojeniu, a nawet potrojeniu elementów systemu, oraz na zapewnieniu komunikacji pomiędzy tymi  elementami.  Również producenci  systemów  SCADA przewidują takie</a:t>
            </a:r>
            <a:r>
              <a:rPr lang="en-GB" sz="2400" dirty="0"/>
              <a:t> </a:t>
            </a:r>
            <a:r>
              <a:rPr lang="pl-PL" sz="2400" dirty="0"/>
              <a:t>rozwiązania, a więc redundancje stacji operatorskich, nadzorczych, serwerów oraz redundancji połączeń sieciowych pomiędzy stacjami systemu oraz stacjami operatorskimi i sterownikami programowalnymi. Najczęściej są to układy Hot </a:t>
            </a:r>
            <a:r>
              <a:rPr lang="pl-PL" sz="2400" dirty="0" err="1"/>
              <a:t>Standby</a:t>
            </a:r>
            <a:r>
              <a:rPr lang="pl-PL" sz="2400" dirty="0"/>
              <a:t> </a:t>
            </a:r>
            <a:r>
              <a:rPr lang="pl-PL" sz="2400" dirty="0" err="1"/>
              <a:t>Redundancy</a:t>
            </a:r>
            <a:r>
              <a:rPr lang="pl-PL" sz="2400" dirty="0"/>
              <a:t> („gorąca rezerwa"), czasem nazywane Hot Backup (np. przez firmę PC </a:t>
            </a:r>
            <a:r>
              <a:rPr lang="pl-PL" sz="2400" dirty="0" err="1"/>
              <a:t>Soft</a:t>
            </a:r>
            <a:r>
              <a:rPr lang="pl-PL" sz="2400" dirty="0"/>
              <a:t> International) -rys. 7.12.</a:t>
            </a:r>
            <a:endParaRPr lang="en-GB" sz="2400" dirty="0"/>
          </a:p>
          <a:p>
            <a:r>
              <a:rPr lang="en-GB" sz="2400" dirty="0"/>
              <a:t>O</a:t>
            </a:r>
            <a:r>
              <a:rPr lang="pl-PL" sz="2400" dirty="0"/>
              <a:t>mówione cechy systemów SCADA w różnym stopniu występują w konkretnych rozwiązaniach. Zależy to zarówno od projektu, od stopnia jego zaawansowania jak i od cech użytkowych systemu, w którym został on </a:t>
            </a:r>
            <a:r>
              <a:rPr lang="pl-PL" sz="2400"/>
              <a:t>wykonany. </a:t>
            </a:r>
            <a:r>
              <a:rPr lang="pl-PL" sz="2400" dirty="0"/>
              <a:t>Do najważniejszych dostępnych w Polsce systemów SCADA należy zaliczyć: </a:t>
            </a:r>
            <a:r>
              <a:rPr lang="pl-PL" sz="2400" i="1" dirty="0" err="1"/>
              <a:t>InTouch</a:t>
            </a:r>
            <a:r>
              <a:rPr lang="pl-PL" sz="2400" i="1" dirty="0"/>
              <a:t> </a:t>
            </a:r>
            <a:r>
              <a:rPr lang="pl-PL" sz="2400" dirty="0"/>
              <a:t>firmy </a:t>
            </a:r>
            <a:r>
              <a:rPr lang="pl-PL" sz="2400" dirty="0" err="1"/>
              <a:t>Wonderware</a:t>
            </a:r>
            <a:r>
              <a:rPr lang="pl-PL" sz="2400" dirty="0"/>
              <a:t>, </a:t>
            </a:r>
            <a:r>
              <a:rPr lang="pl-PL" sz="2400" i="1" dirty="0"/>
              <a:t>FIX Dynamics™ </a:t>
            </a:r>
            <a:r>
              <a:rPr lang="pl-PL" sz="2400" dirty="0"/>
              <a:t>firmy </a:t>
            </a:r>
            <a:r>
              <a:rPr lang="pl-PL" sz="2400" dirty="0" err="1"/>
              <a:t>Intellution</a:t>
            </a:r>
            <a:r>
              <a:rPr lang="pl-PL" sz="2400" dirty="0"/>
              <a:t>®, </a:t>
            </a:r>
            <a:r>
              <a:rPr lang="pl-PL" sz="2400" i="1" dirty="0" err="1"/>
              <a:t>Wizcon</a:t>
            </a:r>
            <a:r>
              <a:rPr lang="pl-PL" sz="2400" i="1" dirty="0"/>
              <a:t> </a:t>
            </a:r>
            <a:r>
              <a:rPr lang="pl-PL" sz="2400" dirty="0"/>
              <a:t>- PC </a:t>
            </a:r>
            <a:r>
              <a:rPr lang="pl-PL" sz="2400" dirty="0" err="1"/>
              <a:t>Soft</a:t>
            </a:r>
            <a:r>
              <a:rPr lang="pl-PL" sz="2400" dirty="0"/>
              <a:t> International, </a:t>
            </a:r>
            <a:r>
              <a:rPr lang="pl-PL" sz="2400" i="1" dirty="0"/>
              <a:t>VIP™ - </a:t>
            </a:r>
            <a:r>
              <a:rPr lang="pl-PL" sz="2400" dirty="0" err="1"/>
              <a:t>Festo</a:t>
            </a:r>
            <a:r>
              <a:rPr lang="pl-PL" sz="2400" dirty="0"/>
              <a:t>, </a:t>
            </a:r>
            <a:r>
              <a:rPr lang="pl-PL" sz="2400" i="1" dirty="0"/>
              <a:t>SIMATIC </a:t>
            </a:r>
            <a:r>
              <a:rPr lang="pl-PL" sz="2400" i="1" dirty="0" err="1"/>
              <a:t>WinCC</a:t>
            </a:r>
            <a:r>
              <a:rPr lang="pl-PL" sz="2400" i="1" dirty="0"/>
              <a:t> - </a:t>
            </a:r>
            <a:r>
              <a:rPr lang="pl-PL" sz="2400" dirty="0"/>
              <a:t>SIEMENS, </a:t>
            </a:r>
            <a:r>
              <a:rPr lang="pl-PL" sz="2400" i="1" dirty="0" err="1"/>
              <a:t>Modicon</a:t>
            </a:r>
            <a:r>
              <a:rPr lang="pl-PL" sz="2400" i="1" dirty="0"/>
              <a:t> </a:t>
            </a:r>
            <a:r>
              <a:rPr lang="pl-PL" sz="2400" i="1" dirty="0" err="1"/>
              <a:t>FactoryLink</a:t>
            </a:r>
            <a:r>
              <a:rPr lang="pl-PL" sz="2400" i="1" dirty="0"/>
              <a:t> -</a:t>
            </a:r>
            <a:r>
              <a:rPr lang="pl-PL" sz="2400" dirty="0"/>
              <a:t>Schneider i USDATA oraz </a:t>
            </a:r>
            <a:r>
              <a:rPr lang="pl-PL" sz="2400" i="1" dirty="0"/>
              <a:t>GENESIS for Windows </a:t>
            </a:r>
            <a:r>
              <a:rPr lang="pl-PL" sz="2400" dirty="0"/>
              <a:t>- </a:t>
            </a:r>
            <a:r>
              <a:rPr lang="pl-PL" sz="2400" dirty="0" err="1"/>
              <a:t>Iconics</a:t>
            </a:r>
            <a:r>
              <a:rPr lang="pl-PL" sz="2400" dirty="0"/>
              <a:t> Inc. Z polskich produktów można wymienić: </a:t>
            </a:r>
            <a:r>
              <a:rPr lang="pl-PL" sz="2400" i="1" dirty="0"/>
              <a:t>ASIX </a:t>
            </a:r>
            <a:r>
              <a:rPr lang="pl-PL" sz="2400" dirty="0"/>
              <a:t>firmy ASKOM Sp. z o.o., </a:t>
            </a:r>
            <a:r>
              <a:rPr lang="pl-PL" sz="2400" i="1" dirty="0"/>
              <a:t>OSA-2 - </a:t>
            </a:r>
            <a:r>
              <a:rPr lang="pl-PL" sz="2400" dirty="0"/>
              <a:t>ARVIS, </a:t>
            </a:r>
            <a:r>
              <a:rPr lang="pl-PL" sz="2400" i="1" dirty="0"/>
              <a:t>PRO-2000 - </a:t>
            </a:r>
            <a:r>
              <a:rPr lang="pl-PL" sz="2400" dirty="0" err="1"/>
              <a:t>MikroB</a:t>
            </a:r>
            <a:r>
              <a:rPr lang="pl-PL" sz="2400" dirty="0"/>
              <a:t> S.A.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25227859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0809" y="10235"/>
            <a:ext cx="10452100" cy="827965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SCADA - Redundancja - </a:t>
            </a:r>
            <a:r>
              <a:rPr lang="pl-PL" b="1" dirty="0" err="1"/>
              <a:t>projektowalny</a:t>
            </a:r>
            <a:r>
              <a:rPr lang="pl-PL" b="1" dirty="0"/>
              <a:t> stopień niezawodności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5" y="1676400"/>
            <a:ext cx="976653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773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51389"/>
            <a:ext cx="9982199" cy="772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76822"/>
            <a:ext cx="9905999" cy="761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0" y="86749"/>
            <a:ext cx="9982200" cy="765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BB1E52-6F88-4F9D-BDA1-39C8AD3E6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699" y="36754"/>
            <a:ext cx="6306109" cy="796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77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60713"/>
            <a:ext cx="9829799" cy="759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650" y="0"/>
            <a:ext cx="10001250" cy="781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175933"/>
            <a:ext cx="9829800" cy="759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0" y="86749"/>
            <a:ext cx="9982200" cy="765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00" y="33867"/>
            <a:ext cx="9829800" cy="764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00" y="76200"/>
            <a:ext cx="9906000" cy="773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32962"/>
            <a:ext cx="9829800" cy="764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47421"/>
            <a:ext cx="9829800" cy="761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" y="-46787"/>
            <a:ext cx="10210800" cy="786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157655"/>
            <a:ext cx="9753600" cy="757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cture">
            <a:extLst>
              <a:ext uri="{FF2B5EF4-FFF2-40B4-BE49-F238E27FC236}">
                <a16:creationId xmlns:a16="http://schemas.microsoft.com/office/drawing/2014/main" id="{E59F2BE8-4AAE-47B0-999E-F44A7D385211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0" y="533612"/>
            <a:ext cx="9864725" cy="6269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AF2235-44C3-43F6-8E5E-57095E4E934A}"/>
              </a:ext>
            </a:extLst>
          </p:cNvPr>
          <p:cNvSpPr/>
          <p:nvPr/>
        </p:nvSpPr>
        <p:spPr>
          <a:xfrm>
            <a:off x="5194300" y="381000"/>
            <a:ext cx="54991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C05047-D61E-41C0-9F38-1FD7D26F0F3A}"/>
              </a:ext>
            </a:extLst>
          </p:cNvPr>
          <p:cNvSpPr/>
          <p:nvPr/>
        </p:nvSpPr>
        <p:spPr>
          <a:xfrm>
            <a:off x="9156700" y="1143000"/>
            <a:ext cx="1219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4702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172381"/>
            <a:ext cx="9829800" cy="760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1" y="179112"/>
            <a:ext cx="9829800" cy="759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185" y="228600"/>
            <a:ext cx="9689515" cy="748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283612"/>
            <a:ext cx="9525000" cy="714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866" y="228600"/>
            <a:ext cx="10197034" cy="721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528" y="304800"/>
            <a:ext cx="10089372" cy="714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866" y="228600"/>
            <a:ext cx="1033567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866" y="228600"/>
            <a:ext cx="1033567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866" y="228600"/>
            <a:ext cx="1033567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4124" y="0"/>
            <a:ext cx="1065866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">
            <a:extLst>
              <a:ext uri="{FF2B5EF4-FFF2-40B4-BE49-F238E27FC236}">
                <a16:creationId xmlns:a16="http://schemas.microsoft.com/office/drawing/2014/main" id="{5C77DC96-1DAA-4F36-BDC3-9AE0B1383BC5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39688"/>
            <a:ext cx="9925050" cy="7351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98EF88-5765-4D47-B2B1-2398CD9716B2}"/>
              </a:ext>
            </a:extLst>
          </p:cNvPr>
          <p:cNvSpPr/>
          <p:nvPr/>
        </p:nvSpPr>
        <p:spPr>
          <a:xfrm>
            <a:off x="1155700" y="2209800"/>
            <a:ext cx="152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10A756-8EE2-43D0-81CE-F48ED68C21A7}"/>
              </a:ext>
            </a:extLst>
          </p:cNvPr>
          <p:cNvSpPr/>
          <p:nvPr/>
        </p:nvSpPr>
        <p:spPr>
          <a:xfrm>
            <a:off x="8013700" y="6477000"/>
            <a:ext cx="914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81022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866" y="228600"/>
            <a:ext cx="10514534" cy="744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0" y="2585"/>
            <a:ext cx="9982199" cy="770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61426"/>
            <a:ext cx="9985547" cy="771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52934"/>
            <a:ext cx="9996547" cy="771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-23267"/>
            <a:ext cx="9753600" cy="753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00" y="35576"/>
            <a:ext cx="9829800" cy="759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00" y="94419"/>
            <a:ext cx="9753600" cy="753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61426"/>
            <a:ext cx="9982199" cy="77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246B9D-2C16-48D1-9305-B90A6015A71A}"/>
              </a:ext>
            </a:extLst>
          </p:cNvPr>
          <p:cNvSpPr txBox="1"/>
          <p:nvPr/>
        </p:nvSpPr>
        <p:spPr>
          <a:xfrm>
            <a:off x="7480300" y="2286000"/>
            <a:ext cx="304800" cy="228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00" y="304629"/>
            <a:ext cx="9753599" cy="753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00" y="229462"/>
            <a:ext cx="9677400" cy="74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">
            <a:extLst>
              <a:ext uri="{FF2B5EF4-FFF2-40B4-BE49-F238E27FC236}">
                <a16:creationId xmlns:a16="http://schemas.microsoft.com/office/drawing/2014/main" id="{7F7A6288-C326-41A8-8722-545EB87938F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228600"/>
            <a:ext cx="9218613" cy="6572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25DB44-105D-4249-9B74-3130879CF453}"/>
              </a:ext>
            </a:extLst>
          </p:cNvPr>
          <p:cNvSpPr/>
          <p:nvPr/>
        </p:nvSpPr>
        <p:spPr>
          <a:xfrm>
            <a:off x="7937500" y="5562600"/>
            <a:ext cx="609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97E8D6-3848-409A-BE26-98EEE12A2900}"/>
              </a:ext>
            </a:extLst>
          </p:cNvPr>
          <p:cNvSpPr/>
          <p:nvPr/>
        </p:nvSpPr>
        <p:spPr>
          <a:xfrm>
            <a:off x="8089900" y="5715000"/>
            <a:ext cx="609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D955B8-E732-4489-97D0-23AA3B175A74}"/>
              </a:ext>
            </a:extLst>
          </p:cNvPr>
          <p:cNvSpPr/>
          <p:nvPr/>
        </p:nvSpPr>
        <p:spPr>
          <a:xfrm>
            <a:off x="8851899" y="3962400"/>
            <a:ext cx="989014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45B14B-4FE4-4B6F-A7FB-71BB93817422}"/>
              </a:ext>
            </a:extLst>
          </p:cNvPr>
          <p:cNvSpPr/>
          <p:nvPr/>
        </p:nvSpPr>
        <p:spPr>
          <a:xfrm>
            <a:off x="7937500" y="518160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33457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00" y="120270"/>
            <a:ext cx="9677399" cy="74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00" y="70291"/>
            <a:ext cx="9906000" cy="764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61426"/>
            <a:ext cx="9982199" cy="77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153" y="0"/>
            <a:ext cx="9985547" cy="771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Regulator czasooptymalny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Wykład</a:t>
            </a:r>
          </a:p>
        </p:txBody>
      </p:sp>
    </p:spTree>
    <p:extLst>
      <p:ext uri="{BB962C8B-B14F-4D97-AF65-F5344CB8AC3E}">
        <p14:creationId xmlns:p14="http://schemas.microsoft.com/office/powerpoint/2010/main" val="41767165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4292" y="1193101"/>
            <a:ext cx="6525218" cy="140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3029" y="3396545"/>
            <a:ext cx="7916079" cy="18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7856" y="5763209"/>
            <a:ext cx="8079298" cy="200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082337" y="295402"/>
            <a:ext cx="5794244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80" dirty="0"/>
              <a:t>Układ regulacji ciągłej</a:t>
            </a:r>
          </a:p>
        </p:txBody>
      </p:sp>
      <p:sp>
        <p:nvSpPr>
          <p:cNvPr id="6" name="Prostokąt 5"/>
          <p:cNvSpPr/>
          <p:nvPr/>
        </p:nvSpPr>
        <p:spPr>
          <a:xfrm>
            <a:off x="1021420" y="2743674"/>
            <a:ext cx="7828233" cy="7201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80" dirty="0"/>
              <a:t>Rzeczywisty układ regulacji cyfrowej</a:t>
            </a:r>
          </a:p>
        </p:txBody>
      </p:sp>
      <p:sp>
        <p:nvSpPr>
          <p:cNvPr id="7" name="Prostokąt 6"/>
          <p:cNvSpPr/>
          <p:nvPr/>
        </p:nvSpPr>
        <p:spPr>
          <a:xfrm>
            <a:off x="613374" y="5191946"/>
            <a:ext cx="9325758" cy="7201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80" dirty="0"/>
              <a:t>Schemat blokowy układu regulacji cyfrowej</a:t>
            </a:r>
          </a:p>
        </p:txBody>
      </p:sp>
    </p:spTree>
    <p:extLst>
      <p:ext uri="{BB962C8B-B14F-4D97-AF65-F5344CB8AC3E}">
        <p14:creationId xmlns:p14="http://schemas.microsoft.com/office/powerpoint/2010/main" val="22980914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5901" y="948274"/>
            <a:ext cx="6525218" cy="151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858202" y="213793"/>
            <a:ext cx="4584781" cy="7201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80" b="1" dirty="0"/>
              <a:t>Regulator </a:t>
            </a:r>
            <a:r>
              <a:rPr lang="pl-PL" sz="4080" b="1" dirty="0" err="1"/>
              <a:t>deadbeat</a:t>
            </a:r>
            <a:r>
              <a:rPr lang="pl-PL" sz="4080" dirty="0"/>
              <a:t> 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2650988" y="2662064"/>
          <a:ext cx="14798444" cy="13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Dokument" r:id="rId4" imgW="5721102" imgH="505533" progId="Word.Document.12">
                  <p:embed/>
                </p:oleObj>
              </mc:Choice>
              <mc:Fallback>
                <p:oleObj name="Dokument" r:id="rId4" imgW="5721102" imgH="50553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650988" y="2662064"/>
                        <a:ext cx="14798444" cy="13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68547" y="3804559"/>
            <a:ext cx="9201365" cy="66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3632" tIns="51816" rIns="103632" bIns="51816" numCol="1" anchor="ctr" anchorCtr="0" compatLnSpc="1">
            <a:prstTxWarp prst="textNoShape">
              <a:avLst/>
            </a:prstTxWarp>
            <a:spAutoFit/>
          </a:bodyPr>
          <a:lstStyle/>
          <a:p>
            <a:pPr defTabSz="1036290" fontAlgn="base">
              <a:spcBef>
                <a:spcPct val="0"/>
              </a:spcBef>
              <a:spcAft>
                <a:spcPct val="0"/>
              </a:spcAft>
            </a:pPr>
            <a:r>
              <a:rPr lang="pl-PL" sz="3627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Poszukujemy transmitancji regulatora o postaci:</a:t>
            </a:r>
            <a:endParaRPr lang="pl-PL" sz="3627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-2650989" y="4620682"/>
          <a:ext cx="14939367" cy="13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Dokument" r:id="rId6" imgW="5721102" imgH="500852" progId="Word.Document.12">
                  <p:embed/>
                </p:oleObj>
              </mc:Choice>
              <mc:Fallback>
                <p:oleObj name="Dokument" r:id="rId6" imgW="5721102" imgH="50085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650989" y="4620682"/>
                        <a:ext cx="14939367" cy="13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50156" y="5599958"/>
            <a:ext cx="8193846" cy="66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3632" tIns="51816" rIns="103632" bIns="51816" numCol="1" anchor="ctr" anchorCtr="0" compatLnSpc="1">
            <a:prstTxWarp prst="textNoShape">
              <a:avLst/>
            </a:prstTxWarp>
            <a:spAutoFit/>
          </a:bodyPr>
          <a:lstStyle/>
          <a:p>
            <a:pPr defTabSz="1036290" fontAlgn="base">
              <a:spcBef>
                <a:spcPct val="0"/>
              </a:spcBef>
              <a:spcAft>
                <a:spcPct val="0"/>
              </a:spcAft>
            </a:pPr>
            <a:r>
              <a:rPr lang="pl-PL" sz="3627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Znana jest transmitancja obiektu regulacji:</a:t>
            </a:r>
            <a:endParaRPr lang="pl-PL" sz="3627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-3059033" y="6334472"/>
          <a:ext cx="16451706" cy="1437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Dokument" r:id="rId8" imgW="5721102" imgH="500852" progId="Word.Document.12">
                  <p:embed/>
                </p:oleObj>
              </mc:Choice>
              <mc:Fallback>
                <p:oleObj name="Dokument" r:id="rId8" imgW="5721102" imgH="50085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59033" y="6334472"/>
                        <a:ext cx="16451706" cy="14379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36889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383263" y="295401"/>
          <a:ext cx="10068684" cy="5794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Dokument" r:id="rId3" imgW="5721102" imgH="3292803" progId="Word.Document.12">
                  <p:embed/>
                </p:oleObj>
              </mc:Choice>
              <mc:Fallback>
                <p:oleObj name="Dokument" r:id="rId3" imgW="5721102" imgH="329280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263" y="295401"/>
                        <a:ext cx="10068684" cy="57942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65100" y="-72324"/>
            <a:ext cx="3062441" cy="66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3632" tIns="51816" rIns="103632" bIns="51816" numCol="1" anchor="ctr" anchorCtr="0" compatLnSpc="1">
            <a:prstTxWarp prst="textNoShape">
              <a:avLst/>
            </a:prstTxWarp>
            <a:spAutoFit/>
          </a:bodyPr>
          <a:lstStyle/>
          <a:p>
            <a:pPr defTabSz="1036290" fontAlgn="base">
              <a:spcBef>
                <a:spcPct val="0"/>
              </a:spcBef>
              <a:spcAft>
                <a:spcPct val="0"/>
              </a:spcAft>
            </a:pPr>
            <a:r>
              <a:rPr lang="pl-PL" sz="3627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Przekształcamy</a:t>
            </a:r>
            <a:endParaRPr lang="pl-PL" sz="3627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24090" y="5948810"/>
            <a:ext cx="10174067" cy="1779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3632" tIns="51816" rIns="103632" bIns="51816" numCol="1" anchor="ctr" anchorCtr="0" compatLnSpc="1">
            <a:prstTxWarp prst="textNoShape">
              <a:avLst/>
            </a:prstTxWarp>
            <a:spAutoFit/>
          </a:bodyPr>
          <a:lstStyle/>
          <a:p>
            <a:pPr defTabSz="1036290" fontAlgn="base">
              <a:spcBef>
                <a:spcPct val="0"/>
              </a:spcBef>
              <a:spcAft>
                <a:spcPct val="0"/>
              </a:spcAft>
            </a:pPr>
            <a:r>
              <a:rPr lang="pl-PL" sz="3627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Zakładając znaną transmitancję impulsową układu </a:t>
            </a:r>
          </a:p>
          <a:p>
            <a:pPr defTabSz="1036290" fontAlgn="base">
              <a:spcBef>
                <a:spcPct val="0"/>
              </a:spcBef>
              <a:spcAft>
                <a:spcPct val="0"/>
              </a:spcAft>
            </a:pPr>
            <a:r>
              <a:rPr lang="pl-PL" sz="3627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zamkniętego </a:t>
            </a:r>
            <a:r>
              <a:rPr lang="pl-PL" sz="3627" dirty="0" err="1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pl-PL" sz="3627" baseline="-30000" dirty="0" err="1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z</a:t>
            </a:r>
            <a:r>
              <a:rPr lang="pl-PL" sz="3627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(z) możemy wyznaczyć transmitancję </a:t>
            </a:r>
          </a:p>
          <a:p>
            <a:pPr defTabSz="1036290" fontAlgn="base">
              <a:spcBef>
                <a:spcPct val="0"/>
              </a:spcBef>
              <a:spcAft>
                <a:spcPct val="0"/>
              </a:spcAft>
            </a:pPr>
            <a:r>
              <a:rPr lang="pl-PL" sz="3627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regulatora G</a:t>
            </a:r>
            <a:r>
              <a:rPr lang="pl-PL" sz="3627" baseline="-30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pl-PL" sz="3627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(z) bez określania cech regulatora.</a:t>
            </a:r>
            <a:endParaRPr lang="pl-PL" sz="3627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8730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65100" y="707073"/>
          <a:ext cx="10363200" cy="661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Dokument" r:id="rId3" imgW="5712119" imgH="3654309" progId="Word.Document.12">
                  <p:embed/>
                </p:oleObj>
              </mc:Choice>
              <mc:Fallback>
                <p:oleObj name="Dokument" r:id="rId3" imgW="5712119" imgH="365430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707073"/>
                        <a:ext cx="10363200" cy="661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56415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-1184275" y="1111492"/>
          <a:ext cx="13241867" cy="6482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Dokument" r:id="rId3" imgW="5712119" imgH="2806714" progId="Word.Document.12">
                  <p:embed/>
                </p:oleObj>
              </mc:Choice>
              <mc:Fallback>
                <p:oleObj name="Dokument" r:id="rId3" imgW="5712119" imgH="280671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84275" y="1111492"/>
                        <a:ext cx="13241867" cy="64823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5100" y="-72324"/>
            <a:ext cx="3062441" cy="66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3632" tIns="51816" rIns="103632" bIns="51816" numCol="1" anchor="ctr" anchorCtr="0" compatLnSpc="1">
            <a:prstTxWarp prst="textNoShape">
              <a:avLst/>
            </a:prstTxWarp>
            <a:spAutoFit/>
          </a:bodyPr>
          <a:lstStyle/>
          <a:p>
            <a:pPr defTabSz="1036290" fontAlgn="base">
              <a:spcBef>
                <a:spcPct val="0"/>
              </a:spcBef>
              <a:spcAft>
                <a:spcPct val="0"/>
              </a:spcAft>
            </a:pPr>
            <a:r>
              <a:rPr lang="pl-PL" sz="3627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Przekształcamy</a:t>
            </a:r>
            <a:endParaRPr lang="pl-PL" sz="3627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580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40552" y="3546203"/>
            <a:ext cx="593090" cy="481965"/>
          </a:xfrm>
          <a:prstGeom prst="rect">
            <a:avLst/>
          </a:prstGeom>
          <a:solidFill>
            <a:srgbClr val="FFE0FF"/>
          </a:solidFill>
          <a:ln w="15781">
            <a:solidFill>
              <a:srgbClr val="00000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445"/>
              </a:spcBef>
            </a:pPr>
            <a:r>
              <a:rPr sz="2050" spc="10" dirty="0">
                <a:latin typeface="Arial"/>
                <a:cs typeface="Arial"/>
              </a:rPr>
              <a:t>A/D</a:t>
            </a:r>
            <a:endParaRPr sz="20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24504" y="4608388"/>
            <a:ext cx="599440" cy="481965"/>
          </a:xfrm>
          <a:custGeom>
            <a:avLst/>
            <a:gdLst/>
            <a:ahLst/>
            <a:cxnLst/>
            <a:rect l="l" t="t" r="r" b="b"/>
            <a:pathLst>
              <a:path w="599439" h="481964">
                <a:moveTo>
                  <a:pt x="0" y="0"/>
                </a:moveTo>
                <a:lnTo>
                  <a:pt x="0" y="481564"/>
                </a:lnTo>
                <a:lnTo>
                  <a:pt x="598907" y="481564"/>
                </a:lnTo>
                <a:lnTo>
                  <a:pt x="59890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E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24504" y="4608388"/>
            <a:ext cx="599440" cy="481965"/>
          </a:xfrm>
          <a:custGeom>
            <a:avLst/>
            <a:gdLst/>
            <a:ahLst/>
            <a:cxnLst/>
            <a:rect l="l" t="t" r="r" b="b"/>
            <a:pathLst>
              <a:path w="599439" h="481964">
                <a:moveTo>
                  <a:pt x="0" y="0"/>
                </a:moveTo>
                <a:lnTo>
                  <a:pt x="0" y="481564"/>
                </a:lnTo>
                <a:lnTo>
                  <a:pt x="598907" y="481564"/>
                </a:lnTo>
                <a:lnTo>
                  <a:pt x="598907" y="0"/>
                </a:lnTo>
                <a:lnTo>
                  <a:pt x="0" y="0"/>
                </a:lnTo>
                <a:close/>
              </a:path>
            </a:pathLst>
          </a:custGeom>
          <a:ln w="15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96034" y="3546203"/>
            <a:ext cx="916305" cy="481965"/>
          </a:xfrm>
          <a:custGeom>
            <a:avLst/>
            <a:gdLst/>
            <a:ahLst/>
            <a:cxnLst/>
            <a:rect l="l" t="t" r="r" b="b"/>
            <a:pathLst>
              <a:path w="916304" h="481964">
                <a:moveTo>
                  <a:pt x="0" y="0"/>
                </a:moveTo>
                <a:lnTo>
                  <a:pt x="0" y="481564"/>
                </a:lnTo>
                <a:lnTo>
                  <a:pt x="915886" y="481564"/>
                </a:lnTo>
                <a:lnTo>
                  <a:pt x="915886" y="0"/>
                </a:lnTo>
                <a:lnTo>
                  <a:pt x="0" y="0"/>
                </a:lnTo>
                <a:close/>
              </a:path>
            </a:pathLst>
          </a:custGeom>
          <a:solidFill>
            <a:srgbClr val="E0FF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96034" y="3546203"/>
            <a:ext cx="916305" cy="481965"/>
          </a:xfrm>
          <a:custGeom>
            <a:avLst/>
            <a:gdLst/>
            <a:ahLst/>
            <a:cxnLst/>
            <a:rect l="l" t="t" r="r" b="b"/>
            <a:pathLst>
              <a:path w="916304" h="481964">
                <a:moveTo>
                  <a:pt x="0" y="0"/>
                </a:moveTo>
                <a:lnTo>
                  <a:pt x="0" y="481564"/>
                </a:lnTo>
                <a:lnTo>
                  <a:pt x="915886" y="481564"/>
                </a:lnTo>
                <a:lnTo>
                  <a:pt x="915886" y="0"/>
                </a:lnTo>
                <a:lnTo>
                  <a:pt x="0" y="0"/>
                </a:lnTo>
                <a:close/>
              </a:path>
            </a:pathLst>
          </a:custGeom>
          <a:ln w="15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227821" y="3634738"/>
            <a:ext cx="855344" cy="296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OBIEKT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65056" y="3546203"/>
            <a:ext cx="599440" cy="481965"/>
          </a:xfrm>
          <a:custGeom>
            <a:avLst/>
            <a:gdLst/>
            <a:ahLst/>
            <a:cxnLst/>
            <a:rect l="l" t="t" r="r" b="b"/>
            <a:pathLst>
              <a:path w="599439" h="481964">
                <a:moveTo>
                  <a:pt x="0" y="0"/>
                </a:moveTo>
                <a:lnTo>
                  <a:pt x="0" y="481564"/>
                </a:lnTo>
                <a:lnTo>
                  <a:pt x="598907" y="481564"/>
                </a:lnTo>
                <a:lnTo>
                  <a:pt x="59890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E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65056" y="3546203"/>
            <a:ext cx="599440" cy="481965"/>
          </a:xfrm>
          <a:custGeom>
            <a:avLst/>
            <a:gdLst/>
            <a:ahLst/>
            <a:cxnLst/>
            <a:rect l="l" t="t" r="r" b="b"/>
            <a:pathLst>
              <a:path w="599439" h="481964">
                <a:moveTo>
                  <a:pt x="0" y="0"/>
                </a:moveTo>
                <a:lnTo>
                  <a:pt x="0" y="481564"/>
                </a:lnTo>
                <a:lnTo>
                  <a:pt x="598907" y="481564"/>
                </a:lnTo>
                <a:lnTo>
                  <a:pt x="598907" y="0"/>
                </a:lnTo>
                <a:lnTo>
                  <a:pt x="0" y="0"/>
                </a:lnTo>
                <a:close/>
              </a:path>
            </a:pathLst>
          </a:custGeom>
          <a:ln w="15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31837" y="3610608"/>
            <a:ext cx="473709" cy="27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85"/>
              </a:lnSpc>
            </a:pPr>
            <a:r>
              <a:rPr sz="2050" spc="20" dirty="0">
                <a:latin typeface="Arial"/>
                <a:cs typeface="Arial"/>
              </a:rPr>
              <a:t>D</a:t>
            </a:r>
            <a:r>
              <a:rPr sz="2050" spc="-25" dirty="0">
                <a:latin typeface="Arial"/>
                <a:cs typeface="Arial"/>
              </a:rPr>
              <a:t>/</a:t>
            </a:r>
            <a:r>
              <a:rPr sz="2050" spc="105" dirty="0">
                <a:latin typeface="Arial"/>
                <a:cs typeface="Arial"/>
              </a:rPr>
              <a:t>A</a:t>
            </a:r>
            <a:endParaRPr sz="20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73107" y="3786985"/>
            <a:ext cx="768350" cy="0"/>
          </a:xfrm>
          <a:custGeom>
            <a:avLst/>
            <a:gdLst/>
            <a:ahLst/>
            <a:cxnLst/>
            <a:rect l="l" t="t" r="r" b="b"/>
            <a:pathLst>
              <a:path w="768350">
                <a:moveTo>
                  <a:pt x="0" y="0"/>
                </a:moveTo>
                <a:lnTo>
                  <a:pt x="768064" y="0"/>
                </a:lnTo>
              </a:path>
            </a:pathLst>
          </a:custGeom>
          <a:ln w="15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24409" y="3756506"/>
            <a:ext cx="64135" cy="60960"/>
          </a:xfrm>
          <a:custGeom>
            <a:avLst/>
            <a:gdLst/>
            <a:ahLst/>
            <a:cxnLst/>
            <a:rect l="l" t="t" r="r" b="b"/>
            <a:pathLst>
              <a:path w="64134" h="60960">
                <a:moveTo>
                  <a:pt x="64005" y="30478"/>
                </a:moveTo>
                <a:lnTo>
                  <a:pt x="0" y="0"/>
                </a:lnTo>
                <a:lnTo>
                  <a:pt x="0" y="60957"/>
                </a:lnTo>
                <a:lnTo>
                  <a:pt x="64005" y="30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24409" y="3756506"/>
            <a:ext cx="64135" cy="60960"/>
          </a:xfrm>
          <a:custGeom>
            <a:avLst/>
            <a:gdLst/>
            <a:ahLst/>
            <a:cxnLst/>
            <a:rect l="l" t="t" r="r" b="b"/>
            <a:pathLst>
              <a:path w="64134" h="60960">
                <a:moveTo>
                  <a:pt x="64005" y="30478"/>
                </a:moveTo>
                <a:lnTo>
                  <a:pt x="0" y="60957"/>
                </a:lnTo>
                <a:lnTo>
                  <a:pt x="0" y="0"/>
                </a:lnTo>
                <a:lnTo>
                  <a:pt x="64005" y="3047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15212" y="3546203"/>
            <a:ext cx="916305" cy="481965"/>
          </a:xfrm>
          <a:custGeom>
            <a:avLst/>
            <a:gdLst/>
            <a:ahLst/>
            <a:cxnLst/>
            <a:rect l="l" t="t" r="r" b="b"/>
            <a:pathLst>
              <a:path w="916304" h="481964">
                <a:moveTo>
                  <a:pt x="0" y="0"/>
                </a:moveTo>
                <a:lnTo>
                  <a:pt x="0" y="481564"/>
                </a:lnTo>
                <a:lnTo>
                  <a:pt x="915886" y="481564"/>
                </a:lnTo>
                <a:lnTo>
                  <a:pt x="91588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E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15212" y="3546203"/>
            <a:ext cx="916305" cy="481965"/>
          </a:xfrm>
          <a:custGeom>
            <a:avLst/>
            <a:gdLst/>
            <a:ahLst/>
            <a:cxnLst/>
            <a:rect l="l" t="t" r="r" b="b"/>
            <a:pathLst>
              <a:path w="916304" h="481964">
                <a:moveTo>
                  <a:pt x="0" y="0"/>
                </a:moveTo>
                <a:lnTo>
                  <a:pt x="0" y="481564"/>
                </a:lnTo>
                <a:lnTo>
                  <a:pt x="915886" y="481564"/>
                </a:lnTo>
                <a:lnTo>
                  <a:pt x="915886" y="0"/>
                </a:lnTo>
                <a:lnTo>
                  <a:pt x="0" y="0"/>
                </a:lnTo>
                <a:close/>
              </a:path>
            </a:pathLst>
          </a:custGeom>
          <a:ln w="15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237734" y="3634738"/>
            <a:ext cx="875665" cy="296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latin typeface="Times New Roman"/>
                <a:cs typeface="Times New Roman"/>
              </a:rPr>
              <a:t>Algorytm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40485" y="3786985"/>
            <a:ext cx="745490" cy="0"/>
          </a:xfrm>
          <a:custGeom>
            <a:avLst/>
            <a:gdLst/>
            <a:ahLst/>
            <a:cxnLst/>
            <a:rect l="l" t="t" r="r" b="b"/>
            <a:pathLst>
              <a:path w="745489">
                <a:moveTo>
                  <a:pt x="0" y="0"/>
                </a:moveTo>
                <a:lnTo>
                  <a:pt x="745205" y="0"/>
                </a:lnTo>
              </a:path>
            </a:pathLst>
          </a:custGeom>
          <a:ln w="15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70451" y="3756506"/>
            <a:ext cx="62865" cy="60960"/>
          </a:xfrm>
          <a:custGeom>
            <a:avLst/>
            <a:gdLst/>
            <a:ahLst/>
            <a:cxnLst/>
            <a:rect l="l" t="t" r="r" b="b"/>
            <a:pathLst>
              <a:path w="62864" h="60960">
                <a:moveTo>
                  <a:pt x="62481" y="30478"/>
                </a:moveTo>
                <a:lnTo>
                  <a:pt x="0" y="0"/>
                </a:lnTo>
                <a:lnTo>
                  <a:pt x="0" y="60957"/>
                </a:lnTo>
                <a:lnTo>
                  <a:pt x="62481" y="30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70451" y="3756506"/>
            <a:ext cx="62865" cy="60960"/>
          </a:xfrm>
          <a:custGeom>
            <a:avLst/>
            <a:gdLst/>
            <a:ahLst/>
            <a:cxnLst/>
            <a:rect l="l" t="t" r="r" b="b"/>
            <a:pathLst>
              <a:path w="62864" h="60960">
                <a:moveTo>
                  <a:pt x="62481" y="30478"/>
                </a:moveTo>
                <a:lnTo>
                  <a:pt x="0" y="60957"/>
                </a:lnTo>
                <a:lnTo>
                  <a:pt x="0" y="0"/>
                </a:lnTo>
                <a:lnTo>
                  <a:pt x="62481" y="3047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40242" y="3786985"/>
            <a:ext cx="568960" cy="0"/>
          </a:xfrm>
          <a:custGeom>
            <a:avLst/>
            <a:gdLst/>
            <a:ahLst/>
            <a:cxnLst/>
            <a:rect l="l" t="t" r="r" b="b"/>
            <a:pathLst>
              <a:path w="568960">
                <a:moveTo>
                  <a:pt x="0" y="0"/>
                </a:moveTo>
                <a:lnTo>
                  <a:pt x="568428" y="0"/>
                </a:lnTo>
              </a:path>
            </a:pathLst>
          </a:custGeom>
          <a:ln w="15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93431" y="3756506"/>
            <a:ext cx="64135" cy="60960"/>
          </a:xfrm>
          <a:custGeom>
            <a:avLst/>
            <a:gdLst/>
            <a:ahLst/>
            <a:cxnLst/>
            <a:rect l="l" t="t" r="r" b="b"/>
            <a:pathLst>
              <a:path w="64135" h="60960">
                <a:moveTo>
                  <a:pt x="64005" y="30478"/>
                </a:moveTo>
                <a:lnTo>
                  <a:pt x="0" y="0"/>
                </a:lnTo>
                <a:lnTo>
                  <a:pt x="0" y="60957"/>
                </a:lnTo>
                <a:lnTo>
                  <a:pt x="64005" y="30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93431" y="3756506"/>
            <a:ext cx="64135" cy="60960"/>
          </a:xfrm>
          <a:custGeom>
            <a:avLst/>
            <a:gdLst/>
            <a:ahLst/>
            <a:cxnLst/>
            <a:rect l="l" t="t" r="r" b="b"/>
            <a:pathLst>
              <a:path w="64135" h="60960">
                <a:moveTo>
                  <a:pt x="64005" y="30478"/>
                </a:moveTo>
                <a:lnTo>
                  <a:pt x="0" y="60957"/>
                </a:lnTo>
                <a:lnTo>
                  <a:pt x="0" y="0"/>
                </a:lnTo>
                <a:lnTo>
                  <a:pt x="64005" y="3047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21064" y="3786985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53" y="0"/>
                </a:lnTo>
              </a:path>
            </a:pathLst>
          </a:custGeom>
          <a:ln w="15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745879" y="3756506"/>
            <a:ext cx="64135" cy="60960"/>
          </a:xfrm>
          <a:custGeom>
            <a:avLst/>
            <a:gdLst/>
            <a:ahLst/>
            <a:cxnLst/>
            <a:rect l="l" t="t" r="r" b="b"/>
            <a:pathLst>
              <a:path w="64134" h="60960">
                <a:moveTo>
                  <a:pt x="64005" y="30478"/>
                </a:moveTo>
                <a:lnTo>
                  <a:pt x="0" y="0"/>
                </a:lnTo>
                <a:lnTo>
                  <a:pt x="0" y="60957"/>
                </a:lnTo>
                <a:lnTo>
                  <a:pt x="64005" y="30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45879" y="3756506"/>
            <a:ext cx="64135" cy="60960"/>
          </a:xfrm>
          <a:custGeom>
            <a:avLst/>
            <a:gdLst/>
            <a:ahLst/>
            <a:cxnLst/>
            <a:rect l="l" t="t" r="r" b="b"/>
            <a:pathLst>
              <a:path w="64134" h="60960">
                <a:moveTo>
                  <a:pt x="64005" y="30478"/>
                </a:moveTo>
                <a:lnTo>
                  <a:pt x="0" y="60957"/>
                </a:lnTo>
                <a:lnTo>
                  <a:pt x="0" y="0"/>
                </a:lnTo>
                <a:lnTo>
                  <a:pt x="64005" y="3047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81321" y="4849169"/>
            <a:ext cx="4055745" cy="0"/>
          </a:xfrm>
          <a:custGeom>
            <a:avLst/>
            <a:gdLst/>
            <a:ahLst/>
            <a:cxnLst/>
            <a:rect l="l" t="t" r="r" b="b"/>
            <a:pathLst>
              <a:path w="4055745">
                <a:moveTo>
                  <a:pt x="0" y="0"/>
                </a:moveTo>
                <a:lnTo>
                  <a:pt x="4055198" y="0"/>
                </a:lnTo>
              </a:path>
            </a:pathLst>
          </a:custGeom>
          <a:ln w="15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32555" y="4818691"/>
            <a:ext cx="64135" cy="62865"/>
          </a:xfrm>
          <a:custGeom>
            <a:avLst/>
            <a:gdLst/>
            <a:ahLst/>
            <a:cxnLst/>
            <a:rect l="l" t="t" r="r" b="b"/>
            <a:pathLst>
              <a:path w="64135" h="62864">
                <a:moveTo>
                  <a:pt x="64005" y="62481"/>
                </a:moveTo>
                <a:lnTo>
                  <a:pt x="64005" y="0"/>
                </a:lnTo>
                <a:lnTo>
                  <a:pt x="0" y="30478"/>
                </a:lnTo>
                <a:lnTo>
                  <a:pt x="64005" y="624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32555" y="4818691"/>
            <a:ext cx="64135" cy="62865"/>
          </a:xfrm>
          <a:custGeom>
            <a:avLst/>
            <a:gdLst/>
            <a:ahLst/>
            <a:cxnLst/>
            <a:rect l="l" t="t" r="r" b="b"/>
            <a:pathLst>
              <a:path w="64135" h="62864">
                <a:moveTo>
                  <a:pt x="0" y="30478"/>
                </a:moveTo>
                <a:lnTo>
                  <a:pt x="64005" y="0"/>
                </a:lnTo>
                <a:lnTo>
                  <a:pt x="64005" y="62481"/>
                </a:lnTo>
                <a:lnTo>
                  <a:pt x="0" y="3047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36519" y="3803748"/>
            <a:ext cx="0" cy="1045844"/>
          </a:xfrm>
          <a:custGeom>
            <a:avLst/>
            <a:gdLst/>
            <a:ahLst/>
            <a:cxnLst/>
            <a:rect l="l" t="t" r="r" b="b"/>
            <a:pathLst>
              <a:path h="1045845">
                <a:moveTo>
                  <a:pt x="0" y="0"/>
                </a:moveTo>
                <a:lnTo>
                  <a:pt x="0" y="1045421"/>
                </a:lnTo>
              </a:path>
            </a:pathLst>
          </a:custGeom>
          <a:ln w="15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19756" y="377174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478" y="22859"/>
                </a:moveTo>
                <a:lnTo>
                  <a:pt x="30478" y="6095"/>
                </a:lnTo>
                <a:lnTo>
                  <a:pt x="24383" y="0"/>
                </a:lnTo>
                <a:lnTo>
                  <a:pt x="7619" y="0"/>
                </a:lnTo>
                <a:lnTo>
                  <a:pt x="0" y="6095"/>
                </a:lnTo>
                <a:lnTo>
                  <a:pt x="0" y="22859"/>
                </a:lnTo>
                <a:lnTo>
                  <a:pt x="7619" y="30478"/>
                </a:lnTo>
                <a:lnTo>
                  <a:pt x="24383" y="30478"/>
                </a:lnTo>
                <a:lnTo>
                  <a:pt x="30478" y="22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419756" y="3771746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478" y="15239"/>
                </a:moveTo>
                <a:lnTo>
                  <a:pt x="30478" y="6095"/>
                </a:lnTo>
                <a:lnTo>
                  <a:pt x="24383" y="0"/>
                </a:lnTo>
                <a:lnTo>
                  <a:pt x="15239" y="0"/>
                </a:lnTo>
                <a:lnTo>
                  <a:pt x="7619" y="0"/>
                </a:lnTo>
                <a:lnTo>
                  <a:pt x="0" y="6095"/>
                </a:lnTo>
                <a:lnTo>
                  <a:pt x="0" y="15239"/>
                </a:lnTo>
                <a:lnTo>
                  <a:pt x="0" y="22859"/>
                </a:lnTo>
                <a:lnTo>
                  <a:pt x="7619" y="30478"/>
                </a:lnTo>
                <a:lnTo>
                  <a:pt x="15239" y="30478"/>
                </a:lnTo>
                <a:lnTo>
                  <a:pt x="24383" y="30478"/>
                </a:lnTo>
                <a:lnTo>
                  <a:pt x="30478" y="22859"/>
                </a:lnTo>
                <a:lnTo>
                  <a:pt x="30478" y="15239"/>
                </a:lnTo>
                <a:close/>
              </a:path>
            </a:pathLst>
          </a:custGeom>
          <a:ln w="15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01793" y="3905852"/>
            <a:ext cx="0" cy="943610"/>
          </a:xfrm>
          <a:custGeom>
            <a:avLst/>
            <a:gdLst/>
            <a:ahLst/>
            <a:cxnLst/>
            <a:rect l="l" t="t" r="r" b="b"/>
            <a:pathLst>
              <a:path h="943610">
                <a:moveTo>
                  <a:pt x="0" y="0"/>
                </a:moveTo>
                <a:lnTo>
                  <a:pt x="0" y="943317"/>
                </a:lnTo>
              </a:path>
            </a:pathLst>
          </a:custGeom>
          <a:ln w="15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71314" y="3858610"/>
            <a:ext cx="60960" cy="64135"/>
          </a:xfrm>
          <a:custGeom>
            <a:avLst/>
            <a:gdLst/>
            <a:ahLst/>
            <a:cxnLst/>
            <a:rect l="l" t="t" r="r" b="b"/>
            <a:pathLst>
              <a:path w="60960" h="64135">
                <a:moveTo>
                  <a:pt x="60957" y="64005"/>
                </a:moveTo>
                <a:lnTo>
                  <a:pt x="30478" y="0"/>
                </a:lnTo>
                <a:lnTo>
                  <a:pt x="0" y="64005"/>
                </a:lnTo>
                <a:lnTo>
                  <a:pt x="60957" y="640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71314" y="3858610"/>
            <a:ext cx="60960" cy="64135"/>
          </a:xfrm>
          <a:custGeom>
            <a:avLst/>
            <a:gdLst/>
            <a:ahLst/>
            <a:cxnLst/>
            <a:rect l="l" t="t" r="r" b="b"/>
            <a:pathLst>
              <a:path w="60960" h="64135">
                <a:moveTo>
                  <a:pt x="30478" y="0"/>
                </a:moveTo>
                <a:lnTo>
                  <a:pt x="60957" y="64005"/>
                </a:lnTo>
                <a:lnTo>
                  <a:pt x="0" y="64005"/>
                </a:lnTo>
                <a:lnTo>
                  <a:pt x="30478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01793" y="4849169"/>
            <a:ext cx="515620" cy="0"/>
          </a:xfrm>
          <a:custGeom>
            <a:avLst/>
            <a:gdLst/>
            <a:ahLst/>
            <a:cxnLst/>
            <a:rect l="l" t="t" r="r" b="b"/>
            <a:pathLst>
              <a:path w="515620">
                <a:moveTo>
                  <a:pt x="0" y="0"/>
                </a:moveTo>
                <a:lnTo>
                  <a:pt x="515090" y="0"/>
                </a:lnTo>
              </a:path>
            </a:pathLst>
          </a:custGeom>
          <a:ln w="15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81321" y="2915292"/>
            <a:ext cx="605155" cy="292735"/>
          </a:xfrm>
          <a:custGeom>
            <a:avLst/>
            <a:gdLst/>
            <a:ahLst/>
            <a:cxnLst/>
            <a:rect l="l" t="t" r="r" b="b"/>
            <a:pathLst>
              <a:path w="605154" h="292735">
                <a:moveTo>
                  <a:pt x="0" y="0"/>
                </a:moveTo>
                <a:lnTo>
                  <a:pt x="0" y="292596"/>
                </a:lnTo>
                <a:lnTo>
                  <a:pt x="605003" y="292596"/>
                </a:lnTo>
                <a:lnTo>
                  <a:pt x="60500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E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81321" y="2915292"/>
            <a:ext cx="605155" cy="292735"/>
          </a:xfrm>
          <a:custGeom>
            <a:avLst/>
            <a:gdLst/>
            <a:ahLst/>
            <a:cxnLst/>
            <a:rect l="l" t="t" r="r" b="b"/>
            <a:pathLst>
              <a:path w="605154" h="292735">
                <a:moveTo>
                  <a:pt x="0" y="0"/>
                </a:moveTo>
                <a:lnTo>
                  <a:pt x="0" y="292596"/>
                </a:lnTo>
                <a:lnTo>
                  <a:pt x="605003" y="292596"/>
                </a:lnTo>
                <a:lnTo>
                  <a:pt x="605003" y="0"/>
                </a:lnTo>
                <a:lnTo>
                  <a:pt x="0" y="0"/>
                </a:lnTo>
                <a:close/>
              </a:path>
            </a:pathLst>
          </a:custGeom>
          <a:ln w="15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37720" y="2983870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244"/>
                </a:lnTo>
              </a:path>
            </a:pathLst>
          </a:custGeom>
          <a:ln w="15781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37720" y="3174362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244"/>
                </a:lnTo>
              </a:path>
            </a:pathLst>
          </a:custGeom>
          <a:ln w="15781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37720" y="3364854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244"/>
                </a:lnTo>
              </a:path>
            </a:pathLst>
          </a:custGeom>
          <a:ln w="15781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07241" y="3474578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4">
                <a:moveTo>
                  <a:pt x="62481" y="0"/>
                </a:moveTo>
                <a:lnTo>
                  <a:pt x="0" y="0"/>
                </a:lnTo>
                <a:lnTo>
                  <a:pt x="30478" y="62481"/>
                </a:lnTo>
                <a:lnTo>
                  <a:pt x="62481" y="0"/>
                </a:lnTo>
                <a:close/>
              </a:path>
            </a:pathLst>
          </a:custGeom>
          <a:solidFill>
            <a:srgbClr val="7F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07241" y="3474578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4">
                <a:moveTo>
                  <a:pt x="30478" y="62481"/>
                </a:moveTo>
                <a:lnTo>
                  <a:pt x="0" y="0"/>
                </a:lnTo>
                <a:lnTo>
                  <a:pt x="62481" y="0"/>
                </a:lnTo>
                <a:lnTo>
                  <a:pt x="30478" y="62481"/>
                </a:lnTo>
                <a:close/>
              </a:path>
            </a:pathLst>
          </a:custGeom>
          <a:ln w="3175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7720" y="2983870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4" y="0"/>
                </a:lnTo>
              </a:path>
            </a:pathLst>
          </a:custGeom>
          <a:ln w="15781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8212" y="2983870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7720" y="0"/>
                </a:lnTo>
              </a:path>
            </a:pathLst>
          </a:custGeom>
          <a:ln w="15781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717181" y="2983870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4" y="0"/>
                </a:lnTo>
              </a:path>
            </a:pathLst>
          </a:custGeom>
          <a:ln w="15781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907673" y="2983870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4" y="0"/>
                </a:lnTo>
              </a:path>
            </a:pathLst>
          </a:custGeom>
          <a:ln w="15781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096641" y="2983870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4" y="0"/>
                </a:lnTo>
              </a:path>
            </a:pathLst>
          </a:custGeom>
          <a:ln w="15781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287133" y="2983870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4" y="0"/>
                </a:lnTo>
              </a:path>
            </a:pathLst>
          </a:custGeom>
          <a:ln w="15781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476102" y="2983870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4" y="0"/>
                </a:lnTo>
              </a:path>
            </a:pathLst>
          </a:custGeom>
          <a:ln w="15781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66594" y="2983870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4" y="0"/>
                </a:lnTo>
              </a:path>
            </a:pathLst>
          </a:custGeom>
          <a:ln w="15781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855562" y="2983870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4" y="0"/>
                </a:lnTo>
              </a:path>
            </a:pathLst>
          </a:custGeom>
          <a:ln w="15781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046054" y="2983870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4" y="0"/>
                </a:lnTo>
              </a:path>
            </a:pathLst>
          </a:custGeom>
          <a:ln w="15781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35023" y="2983870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4" y="0"/>
                </a:lnTo>
              </a:path>
            </a:pathLst>
          </a:custGeom>
          <a:ln w="15781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995467" y="3061591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4" y="0"/>
                </a:lnTo>
              </a:path>
            </a:pathLst>
          </a:custGeom>
          <a:ln w="15781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185960" y="3061591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4" y="0"/>
                </a:lnTo>
              </a:path>
            </a:pathLst>
          </a:custGeom>
          <a:ln w="15781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376452" y="3061591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720" y="0"/>
                </a:lnTo>
              </a:path>
            </a:pathLst>
          </a:custGeom>
          <a:ln w="15781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565420" y="3061591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4" y="0"/>
                </a:lnTo>
              </a:path>
            </a:pathLst>
          </a:custGeom>
          <a:ln w="15781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755913" y="3061591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4" y="0"/>
                </a:lnTo>
              </a:path>
            </a:pathLst>
          </a:custGeom>
          <a:ln w="15781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944881" y="3061591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244" y="0"/>
                </a:lnTo>
              </a:path>
            </a:pathLst>
          </a:custGeom>
          <a:ln w="15781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065272" y="3061591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244"/>
                </a:lnTo>
              </a:path>
            </a:pathLst>
          </a:custGeom>
          <a:ln w="15781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065272" y="3252083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244"/>
                </a:lnTo>
              </a:path>
            </a:pathLst>
          </a:custGeom>
          <a:ln w="15781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065272" y="3442575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242"/>
                </a:lnTo>
              </a:path>
            </a:pathLst>
          </a:custGeom>
          <a:ln w="15781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034793" y="3474578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4">
                <a:moveTo>
                  <a:pt x="62481" y="0"/>
                </a:moveTo>
                <a:lnTo>
                  <a:pt x="0" y="0"/>
                </a:lnTo>
                <a:lnTo>
                  <a:pt x="30478" y="62481"/>
                </a:lnTo>
                <a:lnTo>
                  <a:pt x="62481" y="0"/>
                </a:lnTo>
                <a:close/>
              </a:path>
            </a:pathLst>
          </a:custGeom>
          <a:solidFill>
            <a:srgbClr val="7F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034793" y="3474578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4">
                <a:moveTo>
                  <a:pt x="30478" y="62481"/>
                </a:moveTo>
                <a:lnTo>
                  <a:pt x="0" y="0"/>
                </a:lnTo>
                <a:lnTo>
                  <a:pt x="62481" y="0"/>
                </a:lnTo>
                <a:lnTo>
                  <a:pt x="30478" y="62481"/>
                </a:lnTo>
                <a:close/>
              </a:path>
            </a:pathLst>
          </a:custGeom>
          <a:ln w="3175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673917" y="3404477"/>
            <a:ext cx="3175" cy="79375"/>
          </a:xfrm>
          <a:custGeom>
            <a:avLst/>
            <a:gdLst/>
            <a:ahLst/>
            <a:cxnLst/>
            <a:rect l="l" t="t" r="r" b="b"/>
            <a:pathLst>
              <a:path w="3175" h="79375">
                <a:moveTo>
                  <a:pt x="0" y="79244"/>
                </a:moveTo>
                <a:lnTo>
                  <a:pt x="3047" y="0"/>
                </a:lnTo>
              </a:path>
            </a:pathLst>
          </a:custGeom>
          <a:ln w="15781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80013" y="3217032"/>
            <a:ext cx="3175" cy="76200"/>
          </a:xfrm>
          <a:custGeom>
            <a:avLst/>
            <a:gdLst/>
            <a:ahLst/>
            <a:cxnLst/>
            <a:rect l="l" t="t" r="r" b="b"/>
            <a:pathLst>
              <a:path w="3175" h="76200">
                <a:moveTo>
                  <a:pt x="0" y="76196"/>
                </a:moveTo>
                <a:lnTo>
                  <a:pt x="3047" y="0"/>
                </a:lnTo>
              </a:path>
            </a:pathLst>
          </a:custGeom>
          <a:ln w="15781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644962" y="3473054"/>
            <a:ext cx="60960" cy="64135"/>
          </a:xfrm>
          <a:custGeom>
            <a:avLst/>
            <a:gdLst/>
            <a:ahLst/>
            <a:cxnLst/>
            <a:rect l="l" t="t" r="r" b="b"/>
            <a:pathLst>
              <a:path w="60960" h="64135">
                <a:moveTo>
                  <a:pt x="60957" y="3047"/>
                </a:moveTo>
                <a:lnTo>
                  <a:pt x="0" y="0"/>
                </a:lnTo>
                <a:lnTo>
                  <a:pt x="28954" y="64005"/>
                </a:lnTo>
                <a:lnTo>
                  <a:pt x="60957" y="3047"/>
                </a:lnTo>
                <a:close/>
              </a:path>
            </a:pathLst>
          </a:custGeom>
          <a:solidFill>
            <a:srgbClr val="7F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644962" y="3473054"/>
            <a:ext cx="60960" cy="64135"/>
          </a:xfrm>
          <a:custGeom>
            <a:avLst/>
            <a:gdLst/>
            <a:ahLst/>
            <a:cxnLst/>
            <a:rect l="l" t="t" r="r" b="b"/>
            <a:pathLst>
              <a:path w="60960" h="64135">
                <a:moveTo>
                  <a:pt x="28954" y="64005"/>
                </a:moveTo>
                <a:lnTo>
                  <a:pt x="0" y="0"/>
                </a:lnTo>
                <a:lnTo>
                  <a:pt x="60957" y="3047"/>
                </a:lnTo>
                <a:lnTo>
                  <a:pt x="28954" y="64005"/>
                </a:lnTo>
                <a:close/>
              </a:path>
            </a:pathLst>
          </a:custGeom>
          <a:ln w="3175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024719" y="3130168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244"/>
                </a:lnTo>
              </a:path>
            </a:pathLst>
          </a:custGeom>
          <a:ln w="15781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024719" y="3319136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244"/>
                </a:lnTo>
              </a:path>
            </a:pathLst>
          </a:custGeom>
          <a:ln w="15781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024719" y="3509628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244"/>
                </a:lnTo>
              </a:path>
            </a:pathLst>
          </a:custGeom>
          <a:ln w="15781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024719" y="3700121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244"/>
                </a:lnTo>
              </a:path>
            </a:pathLst>
          </a:custGeom>
          <a:ln w="15781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024719" y="3890613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244"/>
                </a:lnTo>
              </a:path>
            </a:pathLst>
          </a:custGeom>
          <a:ln w="15781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024719" y="4081105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244"/>
                </a:lnTo>
              </a:path>
            </a:pathLst>
          </a:custGeom>
          <a:ln w="15781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024719" y="4271597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244"/>
                </a:lnTo>
              </a:path>
            </a:pathLst>
          </a:custGeom>
          <a:ln w="15781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024719" y="4462090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244"/>
                </a:lnTo>
              </a:path>
            </a:pathLst>
          </a:custGeom>
          <a:ln w="15781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994241" y="4536763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4" h="64135">
                <a:moveTo>
                  <a:pt x="62481" y="0"/>
                </a:moveTo>
                <a:lnTo>
                  <a:pt x="0" y="0"/>
                </a:lnTo>
                <a:lnTo>
                  <a:pt x="30478" y="64005"/>
                </a:lnTo>
                <a:lnTo>
                  <a:pt x="62481" y="0"/>
                </a:lnTo>
                <a:close/>
              </a:path>
            </a:pathLst>
          </a:custGeom>
          <a:solidFill>
            <a:srgbClr val="7F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994241" y="4536763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4" h="64135">
                <a:moveTo>
                  <a:pt x="30478" y="64005"/>
                </a:moveTo>
                <a:lnTo>
                  <a:pt x="0" y="0"/>
                </a:lnTo>
                <a:lnTo>
                  <a:pt x="62481" y="0"/>
                </a:lnTo>
                <a:lnTo>
                  <a:pt x="30478" y="64005"/>
                </a:lnTo>
                <a:close/>
              </a:path>
            </a:pathLst>
          </a:custGeom>
          <a:ln w="3175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124072" y="3703168"/>
            <a:ext cx="155575" cy="154305"/>
          </a:xfrm>
          <a:custGeom>
            <a:avLst/>
            <a:gdLst/>
            <a:ahLst/>
            <a:cxnLst/>
            <a:rect l="l" t="t" r="r" b="b"/>
            <a:pathLst>
              <a:path w="155575" h="154304">
                <a:moveTo>
                  <a:pt x="0" y="77720"/>
                </a:moveTo>
                <a:lnTo>
                  <a:pt x="13715" y="120391"/>
                </a:lnTo>
                <a:lnTo>
                  <a:pt x="47242" y="149345"/>
                </a:lnTo>
                <a:lnTo>
                  <a:pt x="77720" y="153917"/>
                </a:lnTo>
                <a:lnTo>
                  <a:pt x="92960" y="152393"/>
                </a:lnTo>
                <a:lnTo>
                  <a:pt x="132582" y="132582"/>
                </a:lnTo>
                <a:lnTo>
                  <a:pt x="153917" y="92960"/>
                </a:lnTo>
                <a:lnTo>
                  <a:pt x="155441" y="77720"/>
                </a:lnTo>
                <a:lnTo>
                  <a:pt x="153917" y="62481"/>
                </a:lnTo>
                <a:lnTo>
                  <a:pt x="132582" y="22859"/>
                </a:lnTo>
                <a:lnTo>
                  <a:pt x="92960" y="1523"/>
                </a:lnTo>
                <a:lnTo>
                  <a:pt x="77720" y="0"/>
                </a:lnTo>
                <a:lnTo>
                  <a:pt x="62481" y="1523"/>
                </a:lnTo>
                <a:lnTo>
                  <a:pt x="47242" y="4571"/>
                </a:lnTo>
                <a:lnTo>
                  <a:pt x="35050" y="13715"/>
                </a:lnTo>
                <a:lnTo>
                  <a:pt x="22859" y="22859"/>
                </a:lnTo>
                <a:lnTo>
                  <a:pt x="13715" y="33526"/>
                </a:lnTo>
                <a:lnTo>
                  <a:pt x="6095" y="47242"/>
                </a:lnTo>
                <a:lnTo>
                  <a:pt x="1523" y="62481"/>
                </a:lnTo>
                <a:lnTo>
                  <a:pt x="0" y="77720"/>
                </a:lnTo>
              </a:path>
            </a:pathLst>
          </a:custGeom>
          <a:ln w="15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146931" y="3726027"/>
            <a:ext cx="109855" cy="109855"/>
          </a:xfrm>
          <a:custGeom>
            <a:avLst/>
            <a:gdLst/>
            <a:ahLst/>
            <a:cxnLst/>
            <a:rect l="l" t="t" r="r" b="b"/>
            <a:pathLst>
              <a:path w="109854" h="109854">
                <a:moveTo>
                  <a:pt x="109723" y="109723"/>
                </a:moveTo>
                <a:lnTo>
                  <a:pt x="0" y="0"/>
                </a:lnTo>
              </a:path>
            </a:pathLst>
          </a:custGeom>
          <a:ln w="15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146931" y="3726027"/>
            <a:ext cx="109855" cy="109855"/>
          </a:xfrm>
          <a:custGeom>
            <a:avLst/>
            <a:gdLst/>
            <a:ahLst/>
            <a:cxnLst/>
            <a:rect l="l" t="t" r="r" b="b"/>
            <a:pathLst>
              <a:path w="109854" h="109854">
                <a:moveTo>
                  <a:pt x="109723" y="0"/>
                </a:moveTo>
                <a:lnTo>
                  <a:pt x="0" y="109723"/>
                </a:lnTo>
              </a:path>
            </a:pathLst>
          </a:custGeom>
          <a:ln w="15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642508" y="3780889"/>
            <a:ext cx="428625" cy="6350"/>
          </a:xfrm>
          <a:custGeom>
            <a:avLst/>
            <a:gdLst/>
            <a:ahLst/>
            <a:cxnLst/>
            <a:rect l="l" t="t" r="r" b="b"/>
            <a:pathLst>
              <a:path w="428625" h="6350">
                <a:moveTo>
                  <a:pt x="0" y="6095"/>
                </a:moveTo>
                <a:lnTo>
                  <a:pt x="428226" y="0"/>
                </a:lnTo>
              </a:path>
            </a:pathLst>
          </a:custGeom>
          <a:ln w="15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61591" y="3750411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4">
                <a:moveTo>
                  <a:pt x="62481" y="30478"/>
                </a:moveTo>
                <a:lnTo>
                  <a:pt x="0" y="0"/>
                </a:lnTo>
                <a:lnTo>
                  <a:pt x="0" y="62481"/>
                </a:lnTo>
                <a:lnTo>
                  <a:pt x="62481" y="30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61591" y="3750411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4">
                <a:moveTo>
                  <a:pt x="62481" y="30478"/>
                </a:moveTo>
                <a:lnTo>
                  <a:pt x="0" y="62481"/>
                </a:lnTo>
                <a:lnTo>
                  <a:pt x="0" y="0"/>
                </a:lnTo>
                <a:lnTo>
                  <a:pt x="62481" y="3047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279514" y="3780889"/>
            <a:ext cx="873760" cy="6350"/>
          </a:xfrm>
          <a:custGeom>
            <a:avLst/>
            <a:gdLst/>
            <a:ahLst/>
            <a:cxnLst/>
            <a:rect l="l" t="t" r="r" b="b"/>
            <a:pathLst>
              <a:path w="873760" h="6350">
                <a:moveTo>
                  <a:pt x="0" y="0"/>
                </a:moveTo>
                <a:lnTo>
                  <a:pt x="873216" y="6095"/>
                </a:lnTo>
              </a:path>
            </a:pathLst>
          </a:custGeom>
          <a:ln w="15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43587" y="3756506"/>
            <a:ext cx="62865" cy="60960"/>
          </a:xfrm>
          <a:custGeom>
            <a:avLst/>
            <a:gdLst/>
            <a:ahLst/>
            <a:cxnLst/>
            <a:rect l="l" t="t" r="r" b="b"/>
            <a:pathLst>
              <a:path w="62864" h="60960">
                <a:moveTo>
                  <a:pt x="62481" y="30478"/>
                </a:moveTo>
                <a:lnTo>
                  <a:pt x="0" y="0"/>
                </a:lnTo>
                <a:lnTo>
                  <a:pt x="0" y="60957"/>
                </a:lnTo>
                <a:lnTo>
                  <a:pt x="62481" y="30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43587" y="3756506"/>
            <a:ext cx="62865" cy="60960"/>
          </a:xfrm>
          <a:custGeom>
            <a:avLst/>
            <a:gdLst/>
            <a:ahLst/>
            <a:cxnLst/>
            <a:rect l="l" t="t" r="r" b="b"/>
            <a:pathLst>
              <a:path w="62864" h="60960">
                <a:moveTo>
                  <a:pt x="62481" y="30478"/>
                </a:moveTo>
                <a:lnTo>
                  <a:pt x="0" y="60957"/>
                </a:lnTo>
                <a:lnTo>
                  <a:pt x="0" y="0"/>
                </a:lnTo>
                <a:lnTo>
                  <a:pt x="62481" y="3047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789103" y="2293526"/>
            <a:ext cx="4838700" cy="3042285"/>
          </a:xfrm>
          <a:custGeom>
            <a:avLst/>
            <a:gdLst/>
            <a:ahLst/>
            <a:cxnLst/>
            <a:rect l="l" t="t" r="r" b="b"/>
            <a:pathLst>
              <a:path w="4838700" h="3042285">
                <a:moveTo>
                  <a:pt x="0" y="0"/>
                </a:moveTo>
                <a:lnTo>
                  <a:pt x="0" y="3041779"/>
                </a:lnTo>
                <a:lnTo>
                  <a:pt x="4838502" y="3041779"/>
                </a:lnTo>
                <a:lnTo>
                  <a:pt x="4838502" y="0"/>
                </a:lnTo>
                <a:lnTo>
                  <a:pt x="0" y="0"/>
                </a:lnTo>
                <a:close/>
              </a:path>
            </a:pathLst>
          </a:custGeom>
          <a:ln w="15781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223518" y="310642"/>
            <a:ext cx="9413875" cy="281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24200">
              <a:lnSpc>
                <a:spcPct val="100000"/>
              </a:lnSpc>
            </a:pPr>
            <a:r>
              <a:rPr sz="1850" spc="45" dirty="0">
                <a:solidFill>
                  <a:srgbClr val="3232CD"/>
                </a:solidFill>
                <a:latin typeface="Cambria"/>
                <a:cs typeface="Cambria"/>
              </a:rPr>
              <a:t>LINIOWE </a:t>
            </a:r>
            <a:r>
              <a:rPr sz="1850" spc="75" dirty="0">
                <a:solidFill>
                  <a:srgbClr val="3232CD"/>
                </a:solidFill>
                <a:latin typeface="Cambria"/>
                <a:cs typeface="Cambria"/>
              </a:rPr>
              <a:t>UKŁADY</a:t>
            </a:r>
            <a:r>
              <a:rPr sz="1850" spc="-100" dirty="0">
                <a:solidFill>
                  <a:srgbClr val="3232CD"/>
                </a:solidFill>
                <a:latin typeface="Cambria"/>
                <a:cs typeface="Cambria"/>
              </a:rPr>
              <a:t> </a:t>
            </a:r>
            <a:r>
              <a:rPr sz="1850" spc="55" dirty="0">
                <a:solidFill>
                  <a:srgbClr val="3232CD"/>
                </a:solidFill>
                <a:latin typeface="Cambria"/>
                <a:cs typeface="Cambria"/>
              </a:rPr>
              <a:t>DYSKRETNE</a:t>
            </a:r>
            <a:endParaRPr sz="18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 marR="5080" indent="281940">
              <a:lnSpc>
                <a:spcPct val="128200"/>
              </a:lnSpc>
            </a:pPr>
            <a:r>
              <a:rPr sz="1650" dirty="0">
                <a:latin typeface="Cambria"/>
                <a:cs typeface="Cambria"/>
              </a:rPr>
              <a:t>Współczesne </a:t>
            </a:r>
            <a:r>
              <a:rPr sz="1650" spc="5" dirty="0">
                <a:latin typeface="Cambria"/>
                <a:cs typeface="Cambria"/>
              </a:rPr>
              <a:t>układy </a:t>
            </a:r>
            <a:r>
              <a:rPr sz="1650" dirty="0">
                <a:latin typeface="Cambria"/>
                <a:cs typeface="Cambria"/>
              </a:rPr>
              <a:t>regulacji automatycznej wyposażone są </a:t>
            </a:r>
            <a:r>
              <a:rPr sz="1650" spc="5" dirty="0">
                <a:latin typeface="Cambria"/>
                <a:cs typeface="Cambria"/>
              </a:rPr>
              <a:t>w </a:t>
            </a:r>
            <a:r>
              <a:rPr sz="1650" dirty="0">
                <a:latin typeface="Cambria"/>
                <a:cs typeface="Cambria"/>
              </a:rPr>
              <a:t>regulatory cyfrowe, co narzuca  konieczność stosowania </a:t>
            </a:r>
            <a:r>
              <a:rPr sz="1650" spc="5" dirty="0">
                <a:latin typeface="Cambria"/>
                <a:cs typeface="Cambria"/>
              </a:rPr>
              <a:t>w </a:t>
            </a:r>
            <a:r>
              <a:rPr sz="1650" dirty="0">
                <a:latin typeface="Cambria"/>
                <a:cs typeface="Cambria"/>
              </a:rPr>
              <a:t>ich analizie </a:t>
            </a:r>
            <a:r>
              <a:rPr sz="1650" spc="-5" dirty="0">
                <a:latin typeface="Cambria"/>
                <a:cs typeface="Cambria"/>
              </a:rPr>
              <a:t>i </a:t>
            </a:r>
            <a:r>
              <a:rPr sz="1650" dirty="0">
                <a:latin typeface="Cambria"/>
                <a:cs typeface="Cambria"/>
              </a:rPr>
              <a:t>syntezie odpowiednich </a:t>
            </a:r>
            <a:r>
              <a:rPr sz="1650" spc="5" dirty="0">
                <a:latin typeface="Cambria"/>
                <a:cs typeface="Cambria"/>
              </a:rPr>
              <a:t>równań </a:t>
            </a:r>
            <a:r>
              <a:rPr sz="1650" dirty="0">
                <a:latin typeface="Cambria"/>
                <a:cs typeface="Cambria"/>
              </a:rPr>
              <a:t>dynamiki, </a:t>
            </a:r>
            <a:r>
              <a:rPr sz="1650" spc="5" dirty="0">
                <a:latin typeface="Cambria"/>
                <a:cs typeface="Cambria"/>
              </a:rPr>
              <a:t>opisujących </a:t>
            </a:r>
            <a:r>
              <a:rPr sz="1650" dirty="0">
                <a:latin typeface="Cambria"/>
                <a:cs typeface="Cambria"/>
              </a:rPr>
              <a:t>charakter  zmian sygnałów </a:t>
            </a:r>
            <a:r>
              <a:rPr sz="1650" spc="5" dirty="0">
                <a:latin typeface="Cambria"/>
                <a:cs typeface="Cambria"/>
              </a:rPr>
              <a:t>cyfrowych </a:t>
            </a:r>
            <a:r>
              <a:rPr sz="1650" spc="-5" dirty="0">
                <a:latin typeface="Cambria"/>
                <a:cs typeface="Cambria"/>
              </a:rPr>
              <a:t>i</a:t>
            </a:r>
            <a:r>
              <a:rPr sz="1650" spc="-10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dyskretnych.</a:t>
            </a:r>
            <a:endParaRPr sz="165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2200">
              <a:latin typeface="Times New Roman"/>
              <a:cs typeface="Times New Roman"/>
            </a:endParaRPr>
          </a:p>
          <a:p>
            <a:pPr marR="1430655" algn="ctr">
              <a:lnSpc>
                <a:spcPct val="100000"/>
              </a:lnSpc>
            </a:pPr>
            <a:r>
              <a:rPr sz="1550" spc="-20" dirty="0">
                <a:solidFill>
                  <a:srgbClr val="7F007F"/>
                </a:solidFill>
                <a:latin typeface="Times New Roman"/>
                <a:cs typeface="Times New Roman"/>
              </a:rPr>
              <a:t>KOMPUTER</a:t>
            </a:r>
            <a:endParaRPr sz="1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2100">
              <a:latin typeface="Times New Roman"/>
              <a:cs typeface="Times New Roman"/>
            </a:endParaRPr>
          </a:p>
          <a:p>
            <a:pPr marR="481330" algn="ctr">
              <a:lnSpc>
                <a:spcPts val="1415"/>
              </a:lnSpc>
            </a:pPr>
            <a:r>
              <a:rPr sz="1300" spc="-25" dirty="0">
                <a:latin typeface="Times New Roman"/>
                <a:cs typeface="Times New Roman"/>
              </a:rPr>
              <a:t>ZEGAR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4024719" y="3130168"/>
            <a:ext cx="78105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0" y="0"/>
                </a:moveTo>
                <a:lnTo>
                  <a:pt x="77720" y="0"/>
                </a:lnTo>
              </a:path>
            </a:pathLst>
          </a:custGeom>
          <a:ln w="15781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213688" y="3133216"/>
            <a:ext cx="79375" cy="3175"/>
          </a:xfrm>
          <a:custGeom>
            <a:avLst/>
            <a:gdLst/>
            <a:ahLst/>
            <a:cxnLst/>
            <a:rect l="l" t="t" r="r" b="b"/>
            <a:pathLst>
              <a:path w="79375" h="3175">
                <a:moveTo>
                  <a:pt x="0" y="0"/>
                </a:moveTo>
                <a:lnTo>
                  <a:pt x="79244" y="3047"/>
                </a:lnTo>
              </a:path>
            </a:pathLst>
          </a:custGeom>
          <a:ln w="15781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6717281" y="3425696"/>
            <a:ext cx="321310" cy="256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i="1" spc="40" dirty="0">
                <a:latin typeface="Times New Roman"/>
                <a:cs typeface="Times New Roman"/>
              </a:rPr>
              <a:t>u</a:t>
            </a:r>
            <a:r>
              <a:rPr sz="1550" spc="-30" dirty="0">
                <a:latin typeface="Times New Roman"/>
                <a:cs typeface="Times New Roman"/>
              </a:rPr>
              <a:t>(</a:t>
            </a:r>
            <a:r>
              <a:rPr sz="1550" i="1" spc="70" dirty="0">
                <a:latin typeface="Times New Roman"/>
                <a:cs typeface="Times New Roman"/>
              </a:rPr>
              <a:t>t</a:t>
            </a:r>
            <a:r>
              <a:rPr sz="1550" spc="-5" dirty="0">
                <a:latin typeface="Times New Roman"/>
                <a:cs typeface="Times New Roman"/>
              </a:rPr>
              <a:t>)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293865" y="3434840"/>
            <a:ext cx="344170" cy="256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i="1" spc="40" dirty="0">
                <a:latin typeface="Times New Roman"/>
                <a:cs typeface="Times New Roman"/>
              </a:rPr>
              <a:t>u</a:t>
            </a:r>
            <a:r>
              <a:rPr sz="1550" spc="-30" dirty="0">
                <a:latin typeface="Times New Roman"/>
                <a:cs typeface="Times New Roman"/>
              </a:rPr>
              <a:t>(</a:t>
            </a:r>
            <a:r>
              <a:rPr sz="1550" i="1" spc="-10" dirty="0">
                <a:latin typeface="Times New Roman"/>
                <a:cs typeface="Times New Roman"/>
              </a:rPr>
              <a:t>k</a:t>
            </a:r>
            <a:r>
              <a:rPr sz="1550" spc="-5" dirty="0">
                <a:latin typeface="Times New Roman"/>
                <a:cs typeface="Times New Roman"/>
              </a:rPr>
              <a:t>)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468114" y="3434840"/>
            <a:ext cx="327660" cy="256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i="1" spc="-10" dirty="0">
                <a:latin typeface="Times New Roman"/>
                <a:cs typeface="Times New Roman"/>
              </a:rPr>
              <a:t>e</a:t>
            </a:r>
            <a:r>
              <a:rPr sz="1550" spc="-30" dirty="0">
                <a:latin typeface="Times New Roman"/>
                <a:cs typeface="Times New Roman"/>
              </a:rPr>
              <a:t>(</a:t>
            </a:r>
            <a:r>
              <a:rPr sz="1550" i="1" spc="-10" dirty="0">
                <a:latin typeface="Times New Roman"/>
                <a:cs typeface="Times New Roman"/>
              </a:rPr>
              <a:t>k</a:t>
            </a:r>
            <a:r>
              <a:rPr sz="1550" spc="-5" dirty="0">
                <a:latin typeface="Times New Roman"/>
                <a:cs typeface="Times New Roman"/>
              </a:rPr>
              <a:t>)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340611" y="3434840"/>
            <a:ext cx="374650" cy="256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i="1" spc="-10" dirty="0">
                <a:latin typeface="Times New Roman"/>
                <a:cs typeface="Times New Roman"/>
              </a:rPr>
              <a:t>y</a:t>
            </a:r>
            <a:r>
              <a:rPr sz="1650" i="1" spc="-22" baseline="-15151" dirty="0">
                <a:latin typeface="Calibri"/>
                <a:cs typeface="Calibri"/>
              </a:rPr>
              <a:t>o</a:t>
            </a:r>
            <a:r>
              <a:rPr sz="1550" spc="-20" dirty="0">
                <a:latin typeface="Times New Roman"/>
                <a:cs typeface="Times New Roman"/>
              </a:rPr>
              <a:t>(</a:t>
            </a:r>
            <a:r>
              <a:rPr sz="1550" i="1" spc="60" dirty="0">
                <a:latin typeface="Times New Roman"/>
                <a:cs typeface="Times New Roman"/>
              </a:rPr>
              <a:t>t</a:t>
            </a:r>
            <a:r>
              <a:rPr sz="1550" spc="-5" dirty="0">
                <a:latin typeface="Times New Roman"/>
                <a:cs typeface="Times New Roman"/>
              </a:rPr>
              <a:t>)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8299191" y="3434840"/>
            <a:ext cx="304800" cy="256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i="1" spc="-10" dirty="0">
                <a:latin typeface="Times New Roman"/>
                <a:cs typeface="Times New Roman"/>
              </a:rPr>
              <a:t>y</a:t>
            </a:r>
            <a:r>
              <a:rPr sz="1550" spc="-20" dirty="0">
                <a:latin typeface="Times New Roman"/>
                <a:cs typeface="Times New Roman"/>
              </a:rPr>
              <a:t>(</a:t>
            </a:r>
            <a:r>
              <a:rPr sz="1550" i="1" spc="60" dirty="0">
                <a:latin typeface="Times New Roman"/>
                <a:cs typeface="Times New Roman"/>
              </a:rPr>
              <a:t>t</a:t>
            </a:r>
            <a:r>
              <a:rPr sz="1550" spc="-5" dirty="0">
                <a:latin typeface="Times New Roman"/>
                <a:cs typeface="Times New Roman"/>
              </a:rPr>
              <a:t>)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771646" y="3434840"/>
            <a:ext cx="398780" cy="256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i="1" spc="-10" dirty="0">
                <a:latin typeface="Times New Roman"/>
                <a:cs typeface="Times New Roman"/>
              </a:rPr>
              <a:t>y</a:t>
            </a:r>
            <a:r>
              <a:rPr sz="1650" i="1" spc="-7" baseline="-15151" dirty="0">
                <a:latin typeface="Calibri"/>
                <a:cs typeface="Calibri"/>
              </a:rPr>
              <a:t>o</a:t>
            </a:r>
            <a:r>
              <a:rPr sz="1550" spc="-30" dirty="0">
                <a:latin typeface="Times New Roman"/>
                <a:cs typeface="Times New Roman"/>
              </a:rPr>
              <a:t>(</a:t>
            </a:r>
            <a:r>
              <a:rPr sz="1550" i="1" spc="-10" dirty="0">
                <a:latin typeface="Times New Roman"/>
                <a:cs typeface="Times New Roman"/>
              </a:rPr>
              <a:t>k</a:t>
            </a:r>
            <a:r>
              <a:rPr sz="1550" spc="-5" dirty="0">
                <a:latin typeface="Times New Roman"/>
                <a:cs typeface="Times New Roman"/>
              </a:rPr>
              <a:t>)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23427" y="4266944"/>
            <a:ext cx="9604375" cy="281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36190">
              <a:lnSpc>
                <a:spcPct val="100000"/>
              </a:lnSpc>
            </a:pPr>
            <a:r>
              <a:rPr sz="1550" i="1" spc="-10" dirty="0">
                <a:latin typeface="Times New Roman"/>
                <a:cs typeface="Times New Roman"/>
              </a:rPr>
              <a:t>y</a:t>
            </a:r>
            <a:r>
              <a:rPr sz="1550" spc="-10" dirty="0">
                <a:latin typeface="Times New Roman"/>
                <a:cs typeface="Times New Roman"/>
              </a:rPr>
              <a:t>(</a:t>
            </a:r>
            <a:r>
              <a:rPr sz="1550" i="1" spc="-10" dirty="0">
                <a:latin typeface="Times New Roman"/>
                <a:cs typeface="Times New Roman"/>
              </a:rPr>
              <a:t>k</a:t>
            </a:r>
            <a:r>
              <a:rPr sz="1550" spc="-10" dirty="0">
                <a:latin typeface="Times New Roman"/>
                <a:cs typeface="Times New Roman"/>
              </a:rPr>
              <a:t>)</a:t>
            </a:r>
            <a:endParaRPr sz="1550">
              <a:latin typeface="Times New Roman"/>
              <a:cs typeface="Times New Roman"/>
            </a:endParaRPr>
          </a:p>
          <a:p>
            <a:pPr marR="1995170" algn="ctr">
              <a:lnSpc>
                <a:spcPct val="100000"/>
              </a:lnSpc>
              <a:spcBef>
                <a:spcPts val="1345"/>
              </a:spcBef>
            </a:pPr>
            <a:r>
              <a:rPr sz="2050" spc="10" dirty="0">
                <a:latin typeface="Arial"/>
                <a:cs typeface="Arial"/>
              </a:rPr>
              <a:t>A/D</a:t>
            </a:r>
            <a:endParaRPr sz="2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12700" marR="1098550">
              <a:lnSpc>
                <a:spcPct val="127899"/>
              </a:lnSpc>
              <a:spcBef>
                <a:spcPts val="1305"/>
              </a:spcBef>
            </a:pPr>
            <a:r>
              <a:rPr sz="1650" dirty="0">
                <a:latin typeface="Cambria"/>
                <a:cs typeface="Cambria"/>
              </a:rPr>
              <a:t>Układy regulacji automatycznej, </a:t>
            </a:r>
            <a:r>
              <a:rPr sz="1650" spc="5" dirty="0">
                <a:latin typeface="Cambria"/>
                <a:cs typeface="Cambria"/>
              </a:rPr>
              <a:t>w </a:t>
            </a:r>
            <a:r>
              <a:rPr sz="1650" dirty="0">
                <a:latin typeface="Cambria"/>
                <a:cs typeface="Cambria"/>
              </a:rPr>
              <a:t>których informacja jest przekazywana </a:t>
            </a:r>
            <a:r>
              <a:rPr sz="1650" spc="5" dirty="0">
                <a:latin typeface="Cambria"/>
                <a:cs typeface="Cambria"/>
              </a:rPr>
              <a:t>za </a:t>
            </a:r>
            <a:r>
              <a:rPr sz="1650" dirty="0">
                <a:latin typeface="Cambria"/>
                <a:cs typeface="Cambria"/>
              </a:rPr>
              <a:t>pomocą </a:t>
            </a:r>
            <a:r>
              <a:rPr sz="1650" spc="5" dirty="0">
                <a:latin typeface="Cambria"/>
                <a:cs typeface="Cambria"/>
              </a:rPr>
              <a:t>sygnałów  </a:t>
            </a:r>
            <a:r>
              <a:rPr sz="1650" dirty="0">
                <a:latin typeface="Cambria"/>
                <a:cs typeface="Cambria"/>
              </a:rPr>
              <a:t>dyskretnych nazywane </a:t>
            </a:r>
            <a:r>
              <a:rPr sz="1650" spc="5" dirty="0">
                <a:latin typeface="Cambria"/>
                <a:cs typeface="Cambria"/>
              </a:rPr>
              <a:t>są </a:t>
            </a:r>
            <a:r>
              <a:rPr sz="1650" dirty="0">
                <a:solidFill>
                  <a:srgbClr val="0000FF"/>
                </a:solidFill>
                <a:latin typeface="Cambria"/>
                <a:cs typeface="Cambria"/>
              </a:rPr>
              <a:t>układami</a:t>
            </a:r>
            <a:r>
              <a:rPr sz="1650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650" dirty="0">
                <a:solidFill>
                  <a:srgbClr val="0000FF"/>
                </a:solidFill>
                <a:latin typeface="Cambria"/>
                <a:cs typeface="Cambria"/>
              </a:rPr>
              <a:t>dyskretnymi</a:t>
            </a:r>
            <a:r>
              <a:rPr sz="1650" dirty="0">
                <a:latin typeface="Cambria"/>
                <a:cs typeface="Cambria"/>
              </a:rPr>
              <a:t>.</a:t>
            </a:r>
            <a:endParaRPr sz="16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50" dirty="0">
                <a:latin typeface="Cambria"/>
                <a:cs typeface="Cambria"/>
              </a:rPr>
              <a:t>Rozróżnia się sygnały dyskretne </a:t>
            </a:r>
            <a:r>
              <a:rPr sz="1650" spc="5" dirty="0">
                <a:latin typeface="Cambria"/>
                <a:cs typeface="Cambria"/>
              </a:rPr>
              <a:t>w </a:t>
            </a:r>
            <a:r>
              <a:rPr sz="1650" dirty="0">
                <a:latin typeface="Cambria"/>
                <a:cs typeface="Cambria"/>
              </a:rPr>
              <a:t>poziomie </a:t>
            </a:r>
            <a:r>
              <a:rPr sz="1650" spc="-5" dirty="0">
                <a:latin typeface="Cambria"/>
                <a:cs typeface="Cambria"/>
              </a:rPr>
              <a:t>i </a:t>
            </a:r>
            <a:r>
              <a:rPr sz="1650" spc="5" dirty="0">
                <a:latin typeface="Cambria"/>
                <a:cs typeface="Cambria"/>
              </a:rPr>
              <a:t>sygnały </a:t>
            </a:r>
            <a:r>
              <a:rPr sz="1650" dirty="0">
                <a:latin typeface="Cambria"/>
                <a:cs typeface="Cambria"/>
              </a:rPr>
              <a:t>dyskretne </a:t>
            </a:r>
            <a:r>
              <a:rPr sz="1650" spc="5" dirty="0">
                <a:latin typeface="Cambria"/>
                <a:cs typeface="Cambria"/>
              </a:rPr>
              <a:t>w</a:t>
            </a:r>
            <a:r>
              <a:rPr sz="1650" spc="70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czasie.</a:t>
            </a:r>
            <a:endParaRPr sz="16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50" dirty="0">
                <a:solidFill>
                  <a:srgbClr val="0032CC"/>
                </a:solidFill>
                <a:latin typeface="Cambria"/>
                <a:cs typeface="Cambria"/>
              </a:rPr>
              <a:t>Sygnałem</a:t>
            </a:r>
            <a:r>
              <a:rPr sz="1650" spc="110" dirty="0">
                <a:solidFill>
                  <a:srgbClr val="0032CC"/>
                </a:solidFill>
                <a:latin typeface="Cambria"/>
                <a:cs typeface="Cambria"/>
              </a:rPr>
              <a:t> </a:t>
            </a:r>
            <a:r>
              <a:rPr sz="1650" spc="5" dirty="0">
                <a:solidFill>
                  <a:srgbClr val="0032CC"/>
                </a:solidFill>
                <a:latin typeface="Cambria"/>
                <a:cs typeface="Cambria"/>
              </a:rPr>
              <a:t>dyskretnym</a:t>
            </a:r>
            <a:r>
              <a:rPr sz="1650" spc="110" dirty="0">
                <a:solidFill>
                  <a:srgbClr val="0032CC"/>
                </a:solidFill>
                <a:latin typeface="Cambria"/>
                <a:cs typeface="Cambria"/>
              </a:rPr>
              <a:t> </a:t>
            </a:r>
            <a:r>
              <a:rPr sz="1650" spc="5" dirty="0">
                <a:solidFill>
                  <a:srgbClr val="0032CC"/>
                </a:solidFill>
                <a:latin typeface="Cambria"/>
                <a:cs typeface="Cambria"/>
              </a:rPr>
              <a:t>w</a:t>
            </a:r>
            <a:r>
              <a:rPr sz="1650" spc="125" dirty="0">
                <a:solidFill>
                  <a:srgbClr val="0032CC"/>
                </a:solidFill>
                <a:latin typeface="Cambria"/>
                <a:cs typeface="Cambria"/>
              </a:rPr>
              <a:t> </a:t>
            </a:r>
            <a:r>
              <a:rPr sz="1650" dirty="0">
                <a:solidFill>
                  <a:srgbClr val="0032CC"/>
                </a:solidFill>
                <a:latin typeface="Cambria"/>
                <a:cs typeface="Cambria"/>
              </a:rPr>
              <a:t>poziomie</a:t>
            </a:r>
            <a:r>
              <a:rPr sz="1650" spc="130" dirty="0">
                <a:solidFill>
                  <a:srgbClr val="0032CC"/>
                </a:solidFill>
                <a:latin typeface="Cambria"/>
                <a:cs typeface="Cambria"/>
              </a:rPr>
              <a:t> </a:t>
            </a:r>
            <a:r>
              <a:rPr sz="1650" spc="5" dirty="0">
                <a:latin typeface="Cambria"/>
                <a:cs typeface="Cambria"/>
              </a:rPr>
              <a:t>nazywa</a:t>
            </a:r>
            <a:r>
              <a:rPr sz="1650" spc="100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się</a:t>
            </a:r>
            <a:r>
              <a:rPr sz="1650" spc="135" dirty="0">
                <a:latin typeface="Cambria"/>
                <a:cs typeface="Cambria"/>
              </a:rPr>
              <a:t> </a:t>
            </a:r>
            <a:r>
              <a:rPr sz="1650" spc="5" dirty="0">
                <a:latin typeface="Cambria"/>
                <a:cs typeface="Cambria"/>
              </a:rPr>
              <a:t>sygnał</a:t>
            </a:r>
            <a:r>
              <a:rPr sz="1650" spc="110" dirty="0">
                <a:latin typeface="Cambria"/>
                <a:cs typeface="Cambria"/>
              </a:rPr>
              <a:t> </a:t>
            </a:r>
            <a:r>
              <a:rPr sz="1650" spc="5" dirty="0">
                <a:latin typeface="Cambria"/>
                <a:cs typeface="Cambria"/>
              </a:rPr>
              <a:t>przyjmujący</a:t>
            </a:r>
            <a:r>
              <a:rPr sz="1650" spc="105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dwie</a:t>
            </a:r>
            <a:r>
              <a:rPr sz="1650" spc="120" dirty="0">
                <a:latin typeface="Cambria"/>
                <a:cs typeface="Cambria"/>
              </a:rPr>
              <a:t> </a:t>
            </a:r>
            <a:r>
              <a:rPr sz="1650" spc="5" dirty="0">
                <a:latin typeface="Cambria"/>
                <a:cs typeface="Cambria"/>
              </a:rPr>
              <a:t>lub</a:t>
            </a:r>
            <a:r>
              <a:rPr sz="1650" spc="125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więcej</a:t>
            </a:r>
            <a:r>
              <a:rPr sz="1650" spc="125" dirty="0">
                <a:latin typeface="Cambria"/>
                <a:cs typeface="Cambria"/>
              </a:rPr>
              <a:t> </a:t>
            </a:r>
            <a:r>
              <a:rPr sz="1650" spc="-5" dirty="0">
                <a:latin typeface="Cambria"/>
                <a:cs typeface="Cambria"/>
              </a:rPr>
              <a:t>wartości</a:t>
            </a:r>
            <a:r>
              <a:rPr sz="1650" spc="125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dyskretnych.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23520" y="7133079"/>
            <a:ext cx="6915150" cy="272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dirty="0">
                <a:solidFill>
                  <a:srgbClr val="0000FF"/>
                </a:solidFill>
                <a:latin typeface="Cambria"/>
                <a:cs typeface="Cambria"/>
              </a:rPr>
              <a:t>Sygnałem dyskretnym </a:t>
            </a:r>
            <a:r>
              <a:rPr sz="1650" spc="5" dirty="0">
                <a:solidFill>
                  <a:srgbClr val="0000FF"/>
                </a:solidFill>
                <a:latin typeface="Cambria"/>
                <a:cs typeface="Cambria"/>
              </a:rPr>
              <a:t>w </a:t>
            </a:r>
            <a:r>
              <a:rPr sz="1650" dirty="0">
                <a:solidFill>
                  <a:srgbClr val="0000FF"/>
                </a:solidFill>
                <a:latin typeface="Cambria"/>
                <a:cs typeface="Cambria"/>
              </a:rPr>
              <a:t>czasie </a:t>
            </a:r>
            <a:r>
              <a:rPr sz="1650" dirty="0">
                <a:latin typeface="Cambria"/>
                <a:cs typeface="Cambria"/>
              </a:rPr>
              <a:t>nazywa </a:t>
            </a:r>
            <a:r>
              <a:rPr sz="1650" spc="-5" dirty="0">
                <a:latin typeface="Cambria"/>
                <a:cs typeface="Cambria"/>
              </a:rPr>
              <a:t>się </a:t>
            </a:r>
            <a:r>
              <a:rPr sz="1650" spc="5" dirty="0">
                <a:latin typeface="Cambria"/>
                <a:cs typeface="Cambria"/>
              </a:rPr>
              <a:t>sygnał będący </a:t>
            </a:r>
            <a:r>
              <a:rPr sz="1650" dirty="0">
                <a:latin typeface="Cambria"/>
                <a:cs typeface="Cambria"/>
              </a:rPr>
              <a:t>ciągiem</a:t>
            </a:r>
            <a:r>
              <a:rPr sz="1650" spc="55" dirty="0">
                <a:latin typeface="Cambria"/>
                <a:cs typeface="Cambria"/>
              </a:rPr>
              <a:t> </a:t>
            </a:r>
            <a:r>
              <a:rPr sz="1650" spc="5" dirty="0">
                <a:latin typeface="Cambria"/>
                <a:cs typeface="Cambria"/>
              </a:rPr>
              <a:t>impulsów.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9732669" y="7244639"/>
            <a:ext cx="109855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mbria"/>
                <a:cs typeface="Cambria"/>
              </a:rPr>
              <a:t>1</a:t>
            </a:r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-937198" y="1636932"/>
          <a:ext cx="14453738" cy="5105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Dokument" r:id="rId3" imgW="5712119" imgH="2026091" progId="Word.Document.12">
                  <p:embed/>
                </p:oleObj>
              </mc:Choice>
              <mc:Fallback>
                <p:oleObj name="Dokument" r:id="rId3" imgW="5712119" imgH="2026091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37198" y="1636932"/>
                        <a:ext cx="14453738" cy="51055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7901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-1100416" y="785056"/>
          <a:ext cx="12153417" cy="4373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Dokument" r:id="rId3" imgW="5712119" imgH="2354111" progId="Word.Document.12">
                  <p:embed/>
                </p:oleObj>
              </mc:Choice>
              <mc:Fallback>
                <p:oleObj name="Dokument" r:id="rId3" imgW="5712119" imgH="2354111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00416" y="785056"/>
                        <a:ext cx="12153417" cy="4373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rostokąt 3"/>
          <p:cNvSpPr/>
          <p:nvPr/>
        </p:nvSpPr>
        <p:spPr>
          <a:xfrm>
            <a:off x="613375" y="213793"/>
            <a:ext cx="2506455" cy="650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27" dirty="0"/>
              <a:t>Ostatecznie: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23720" y="5570371"/>
            <a:ext cx="10482741" cy="198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3632" tIns="51816" rIns="103632" bIns="51816" numCol="1" anchor="ctr" anchorCtr="0" compatLnSpc="1">
            <a:prstTxWarp prst="textNoShape">
              <a:avLst/>
            </a:prstTxWarp>
            <a:spAutoFit/>
          </a:bodyPr>
          <a:lstStyle/>
          <a:p>
            <a:pPr defTabSz="1036290" fontAlgn="base">
              <a:spcBef>
                <a:spcPct val="0"/>
              </a:spcBef>
              <a:spcAft>
                <a:spcPct val="0"/>
              </a:spcAft>
            </a:pPr>
            <a:r>
              <a:rPr lang="pl-PL" sz="408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Transmitancja impulsowa regulatora cyfrowego</a:t>
            </a:r>
          </a:p>
          <a:p>
            <a:pPr defTabSz="1036290" fontAlgn="base">
              <a:spcBef>
                <a:spcPct val="0"/>
              </a:spcBef>
              <a:spcAft>
                <a:spcPct val="0"/>
              </a:spcAft>
            </a:pPr>
            <a:r>
              <a:rPr lang="pl-PL" sz="408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G</a:t>
            </a:r>
            <a:r>
              <a:rPr lang="pl-PL" sz="4080" b="1" baseline="-30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pl-PL" sz="408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(z) jest jednoznacznie określona przez </a:t>
            </a:r>
          </a:p>
          <a:p>
            <a:pPr defTabSz="1036290" fontAlgn="base">
              <a:spcBef>
                <a:spcPct val="0"/>
              </a:spcBef>
              <a:spcAft>
                <a:spcPct val="0"/>
              </a:spcAft>
            </a:pPr>
            <a:r>
              <a:rPr lang="pl-PL" sz="408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transmitancję obiektu G</a:t>
            </a:r>
            <a:r>
              <a:rPr lang="pl-PL" sz="4080" b="1" baseline="-30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pl-PL" sz="408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(z)</a:t>
            </a:r>
            <a:endParaRPr lang="pl-PL" sz="408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808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62461" y="66929"/>
            <a:ext cx="10207153" cy="1779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3632" tIns="51816" rIns="103632" bIns="51816" numCol="1" anchor="ctr" anchorCtr="0" compatLnSpc="1">
            <a:prstTxWarp prst="textNoShape">
              <a:avLst/>
            </a:prstTxWarp>
            <a:spAutoFit/>
          </a:bodyPr>
          <a:lstStyle/>
          <a:p>
            <a:pPr defTabSz="1036290" fontAlgn="base">
              <a:spcBef>
                <a:spcPct val="0"/>
              </a:spcBef>
              <a:spcAft>
                <a:spcPct val="0"/>
              </a:spcAft>
            </a:pPr>
            <a:r>
              <a:rPr lang="pl-PL" sz="3627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Przykład 1:</a:t>
            </a:r>
            <a:endParaRPr lang="pl-PL" sz="3627" dirty="0">
              <a:latin typeface="Arial" pitchFamily="34" charset="0"/>
              <a:cs typeface="Arial" pitchFamily="34" charset="0"/>
            </a:endParaRPr>
          </a:p>
          <a:p>
            <a:pPr defTabSz="10362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3627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Transmitancja impulsowa obiektu inercyjnego I rzędu</a:t>
            </a:r>
          </a:p>
          <a:p>
            <a:pPr defTabSz="10362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3627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z uwzględnieniem członu formującego</a:t>
            </a:r>
            <a:endParaRPr lang="pl-PL" sz="3627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-1426852" y="1845973"/>
          <a:ext cx="12867709" cy="3998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Dokument" r:id="rId3" imgW="5721102" imgH="1777285" progId="Word.Document.12">
                  <p:embed/>
                </p:oleObj>
              </mc:Choice>
              <mc:Fallback>
                <p:oleObj name="Dokument" r:id="rId3" imgW="5721102" imgH="177728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6852" y="1845973"/>
                        <a:ext cx="12867709" cy="39988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67943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-2483274" y="2088833"/>
          <a:ext cx="14623627" cy="4704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Dokument" r:id="rId3" imgW="5712119" imgH="2169037" progId="Word.Document.12">
                  <p:embed/>
                </p:oleObj>
              </mc:Choice>
              <mc:Fallback>
                <p:oleObj name="Dokument" r:id="rId3" imgW="5712119" imgH="216903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483274" y="2088833"/>
                        <a:ext cx="14623627" cy="47048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rostokąt 2"/>
          <p:cNvSpPr/>
          <p:nvPr/>
        </p:nvSpPr>
        <p:spPr>
          <a:xfrm>
            <a:off x="286938" y="460593"/>
            <a:ext cx="10150279" cy="7201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80" dirty="0"/>
              <a:t>Wyznaczyć transmitancję regulatora cyfrowego</a:t>
            </a:r>
          </a:p>
        </p:txBody>
      </p:sp>
    </p:spTree>
    <p:extLst>
      <p:ext uri="{BB962C8B-B14F-4D97-AF65-F5344CB8AC3E}">
        <p14:creationId xmlns:p14="http://schemas.microsoft.com/office/powerpoint/2010/main" val="36258683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-987177" y="621837"/>
          <a:ext cx="12263476" cy="489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Dokument" r:id="rId3" imgW="5721102" imgH="2284978" progId="Word.Document.12">
                  <p:embed/>
                </p:oleObj>
              </mc:Choice>
              <mc:Fallback>
                <p:oleObj name="Dokument" r:id="rId3" imgW="5721102" imgH="228497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87177" y="621837"/>
                        <a:ext cx="12263476" cy="4896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837511" y="6008036"/>
            <a:ext cx="6458691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3632" tIns="51816" rIns="103632" bIns="51816" numCol="1" anchor="ctr" anchorCtr="0" compatLnSpc="1">
            <a:prstTxWarp prst="textNoShape">
              <a:avLst/>
            </a:prstTxWarp>
            <a:spAutoFit/>
          </a:bodyPr>
          <a:lstStyle/>
          <a:p>
            <a:pPr defTabSz="1036290" fontAlgn="base">
              <a:spcBef>
                <a:spcPct val="0"/>
              </a:spcBef>
              <a:spcAft>
                <a:spcPct val="0"/>
              </a:spcAft>
            </a:pPr>
            <a:r>
              <a:rPr lang="pl-PL" sz="408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Czas regulacji wynosi (p+1)T</a:t>
            </a:r>
            <a:r>
              <a:rPr lang="pl-PL" sz="4080" b="1" baseline="-30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</a:t>
            </a:r>
            <a:endParaRPr lang="pl-PL" sz="408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6837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-2324552" y="1193102"/>
          <a:ext cx="15582509" cy="5215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Dokument" r:id="rId3" imgW="5712119" imgH="1921312" progId="Word.Document.12">
                  <p:embed/>
                </p:oleObj>
              </mc:Choice>
              <mc:Fallback>
                <p:oleObj name="Dokument" r:id="rId3" imgW="5712119" imgH="192131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324552" y="1193102"/>
                        <a:ext cx="15582509" cy="52153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41119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804124" y="53799"/>
            <a:ext cx="8696291" cy="12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3632" tIns="51816" rIns="103632" bIns="51816" numCol="1" anchor="ctr" anchorCtr="0" compatLnSpc="1">
            <a:prstTxWarp prst="textNoShape">
              <a:avLst/>
            </a:prstTxWarp>
            <a:spAutoFit/>
          </a:bodyPr>
          <a:lstStyle/>
          <a:p>
            <a:pPr defTabSz="1036290" fontAlgn="base">
              <a:spcBef>
                <a:spcPct val="0"/>
              </a:spcBef>
              <a:spcAft>
                <a:spcPct val="0"/>
              </a:spcAft>
            </a:pPr>
            <a:r>
              <a:rPr lang="pl-PL" sz="3627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Badanie właściwości otrzymanego regulatora</a:t>
            </a:r>
          </a:p>
          <a:p>
            <a:pPr defTabSz="1036290" fontAlgn="base">
              <a:spcBef>
                <a:spcPct val="0"/>
              </a:spcBef>
              <a:spcAft>
                <a:spcPct val="0"/>
              </a:spcAft>
            </a:pPr>
            <a:r>
              <a:rPr lang="pl-PL" sz="3627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cyfrowego na wymuszenie skokowe:</a:t>
            </a:r>
            <a:endParaRPr lang="pl-PL" sz="3627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667" name="Object 19"/>
          <p:cNvGraphicFramePr>
            <a:graphicFrameLocks noChangeAspect="1"/>
          </p:cNvGraphicFramePr>
          <p:nvPr/>
        </p:nvGraphicFramePr>
        <p:xfrm>
          <a:off x="101574" y="1244697"/>
          <a:ext cx="10304888" cy="6527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Dokument" r:id="rId3" imgW="5721102" imgH="3822820" progId="Word.Document.12">
                  <p:embed/>
                </p:oleObj>
              </mc:Choice>
              <mc:Fallback>
                <p:oleObj name="Dokument" r:id="rId3" imgW="5721102" imgH="382282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574" y="1244697"/>
                        <a:ext cx="10304888" cy="65277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96264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65101" y="1346415"/>
            <a:ext cx="10241009" cy="66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3632" tIns="51816" rIns="103632" bIns="51816" numCol="1" anchor="ctr" anchorCtr="0" compatLnSpc="1">
            <a:prstTxWarp prst="textNoShape">
              <a:avLst/>
            </a:prstTxWarp>
            <a:spAutoFit/>
          </a:bodyPr>
          <a:lstStyle/>
          <a:p>
            <a:pPr defTabSz="1036290" fontAlgn="base">
              <a:spcBef>
                <a:spcPct val="0"/>
              </a:spcBef>
              <a:spcAft>
                <a:spcPct val="0"/>
              </a:spcAft>
            </a:pPr>
            <a:r>
              <a:rPr lang="pl-PL" sz="3627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Otrzymaliśmy regulator PI ze stałą dyskretyzacji T</a:t>
            </a:r>
            <a:r>
              <a:rPr lang="pl-PL" sz="3627" baseline="-30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pl-PL" sz="3627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=2s</a:t>
            </a:r>
            <a:endParaRPr lang="pl-PL" sz="3627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-5903428" y="2647165"/>
          <a:ext cx="20961607" cy="1157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Dokument" r:id="rId3" imgW="5721102" imgH="315418" progId="Word.Document.12">
                  <p:embed/>
                </p:oleObj>
              </mc:Choice>
              <mc:Fallback>
                <p:oleObj name="Dokument" r:id="rId3" imgW="5721102" imgH="31541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903428" y="2647165"/>
                        <a:ext cx="20961607" cy="1157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65101" y="378984"/>
            <a:ext cx="7791235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3632" tIns="51816" rIns="103632" bIns="51816" numCol="1" anchor="ctr" anchorCtr="0" compatLnSpc="1">
            <a:prstTxWarp prst="textNoShape">
              <a:avLst/>
            </a:prstTxWarp>
            <a:spAutoFit/>
          </a:bodyPr>
          <a:lstStyle/>
          <a:p>
            <a:pPr indent="509150" defTabSz="1036290" fontAlgn="base">
              <a:spcBef>
                <a:spcPct val="0"/>
              </a:spcBef>
              <a:spcAft>
                <a:spcPct val="0"/>
              </a:spcAft>
            </a:pPr>
            <a:r>
              <a:rPr lang="pl-PL" sz="408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Dla parametrów k=2, T</a:t>
            </a:r>
            <a:r>
              <a:rPr lang="pl-PL" sz="4080" baseline="-30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pl-PL" sz="408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=5  i  T</a:t>
            </a:r>
            <a:r>
              <a:rPr lang="pl-PL" sz="4080" baseline="-30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pl-PL" sz="408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=2</a:t>
            </a:r>
            <a:endParaRPr lang="pl-PL" sz="408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965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368547" y="1260421"/>
          <a:ext cx="9914926" cy="6511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Dokument" r:id="rId3" imgW="5721102" imgH="3822820" progId="Word.Document.12">
                  <p:embed/>
                </p:oleObj>
              </mc:Choice>
              <mc:Fallback>
                <p:oleObj name="Dokument" r:id="rId3" imgW="5721102" imgH="382282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547" y="1260421"/>
                        <a:ext cx="9914926" cy="65119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04124" y="53799"/>
            <a:ext cx="8696291" cy="12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3632" tIns="51816" rIns="103632" bIns="51816" numCol="1" anchor="ctr" anchorCtr="0" compatLnSpc="1">
            <a:prstTxWarp prst="textNoShape">
              <a:avLst/>
            </a:prstTxWarp>
            <a:spAutoFit/>
          </a:bodyPr>
          <a:lstStyle/>
          <a:p>
            <a:pPr defTabSz="1036290" fontAlgn="base">
              <a:spcBef>
                <a:spcPct val="0"/>
              </a:spcBef>
              <a:spcAft>
                <a:spcPct val="0"/>
              </a:spcAft>
            </a:pPr>
            <a:r>
              <a:rPr lang="pl-PL" sz="3627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Badanie właściwości otrzymanego regulatora</a:t>
            </a:r>
          </a:p>
          <a:p>
            <a:pPr defTabSz="1036290" fontAlgn="base">
              <a:spcBef>
                <a:spcPct val="0"/>
              </a:spcBef>
              <a:spcAft>
                <a:spcPct val="0"/>
              </a:spcAft>
            </a:pPr>
            <a:r>
              <a:rPr lang="pl-PL" sz="3627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cyfrowego na wymuszenie skokowe:</a:t>
            </a:r>
            <a:endParaRPr lang="pl-PL" sz="3627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7549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65101" y="1346415"/>
            <a:ext cx="10241009" cy="66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3632" tIns="51816" rIns="103632" bIns="51816" numCol="1" anchor="ctr" anchorCtr="0" compatLnSpc="1">
            <a:prstTxWarp prst="textNoShape">
              <a:avLst/>
            </a:prstTxWarp>
            <a:spAutoFit/>
          </a:bodyPr>
          <a:lstStyle/>
          <a:p>
            <a:pPr defTabSz="1036290" fontAlgn="base">
              <a:spcBef>
                <a:spcPct val="0"/>
              </a:spcBef>
              <a:spcAft>
                <a:spcPct val="0"/>
              </a:spcAft>
            </a:pPr>
            <a:r>
              <a:rPr lang="pl-PL" sz="3627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Otrzymaliśmy regulator PI ze stałą dyskretyzacji T</a:t>
            </a:r>
            <a:r>
              <a:rPr lang="pl-PL" sz="3627" baseline="-30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pl-PL" sz="3627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=1s</a:t>
            </a:r>
            <a:endParaRPr lang="pl-PL" sz="3627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-5899891" y="2650174"/>
          <a:ext cx="20913514" cy="1138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Dokument" r:id="rId3" imgW="5712119" imgH="316138" progId="Word.Document.12">
                  <p:embed/>
                </p:oleObj>
              </mc:Choice>
              <mc:Fallback>
                <p:oleObj name="Dokument" r:id="rId3" imgW="5712119" imgH="31613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899891" y="2650174"/>
                        <a:ext cx="20913514" cy="11388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65101" y="378984"/>
            <a:ext cx="7791235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3632" tIns="51816" rIns="103632" bIns="51816" numCol="1" anchor="ctr" anchorCtr="0" compatLnSpc="1">
            <a:prstTxWarp prst="textNoShape">
              <a:avLst/>
            </a:prstTxWarp>
            <a:spAutoFit/>
          </a:bodyPr>
          <a:lstStyle/>
          <a:p>
            <a:pPr indent="509150" defTabSz="1036290" fontAlgn="base">
              <a:spcBef>
                <a:spcPct val="0"/>
              </a:spcBef>
              <a:spcAft>
                <a:spcPct val="0"/>
              </a:spcAft>
            </a:pPr>
            <a:r>
              <a:rPr lang="pl-PL" sz="408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Dla parametrów k=2, T</a:t>
            </a:r>
            <a:r>
              <a:rPr lang="pl-PL" sz="4080" baseline="-30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pl-PL" sz="408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=5  i  T</a:t>
            </a:r>
            <a:r>
              <a:rPr lang="pl-PL" sz="4080" baseline="-30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pl-PL" sz="408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=1</a:t>
            </a:r>
            <a:endParaRPr lang="pl-PL" sz="408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64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425" y="241500"/>
            <a:ext cx="9605645" cy="258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just">
              <a:lnSpc>
                <a:spcPct val="127899"/>
              </a:lnSpc>
            </a:pPr>
            <a:r>
              <a:rPr sz="1650" dirty="0">
                <a:latin typeface="Cambria"/>
                <a:cs typeface="Cambria"/>
              </a:rPr>
              <a:t>Operację przekształcania </a:t>
            </a:r>
            <a:r>
              <a:rPr sz="1650" spc="5" dirty="0">
                <a:latin typeface="Cambria"/>
                <a:cs typeface="Cambria"/>
              </a:rPr>
              <a:t>sygnału w </a:t>
            </a:r>
            <a:r>
              <a:rPr sz="1650" dirty="0">
                <a:latin typeface="Cambria"/>
                <a:cs typeface="Cambria"/>
              </a:rPr>
              <a:t>czasie ciągłego </a:t>
            </a:r>
            <a:r>
              <a:rPr sz="1650" spc="5" dirty="0">
                <a:latin typeface="Cambria"/>
                <a:cs typeface="Cambria"/>
              </a:rPr>
              <a:t>w </a:t>
            </a:r>
            <a:r>
              <a:rPr sz="1650" dirty="0">
                <a:latin typeface="Cambria"/>
                <a:cs typeface="Cambria"/>
              </a:rPr>
              <a:t>dyskretny nazywa się </a:t>
            </a:r>
            <a:r>
              <a:rPr sz="1650" dirty="0">
                <a:solidFill>
                  <a:srgbClr val="0000FF"/>
                </a:solidFill>
                <a:latin typeface="Cambria"/>
                <a:cs typeface="Cambria"/>
              </a:rPr>
              <a:t>kwantowaniem sygnału</a:t>
            </a:r>
            <a:r>
              <a:rPr sz="1650" dirty="0">
                <a:latin typeface="Cambria"/>
                <a:cs typeface="Cambria"/>
              </a:rPr>
              <a:t>.  Rozróżnia się kwantowanie sygnału </a:t>
            </a:r>
            <a:r>
              <a:rPr sz="1650" spc="5" dirty="0">
                <a:latin typeface="Cambria"/>
                <a:cs typeface="Cambria"/>
              </a:rPr>
              <a:t>w </a:t>
            </a:r>
            <a:r>
              <a:rPr sz="1650" dirty="0">
                <a:latin typeface="Cambria"/>
                <a:cs typeface="Cambria"/>
              </a:rPr>
              <a:t>poziomie </a:t>
            </a:r>
            <a:r>
              <a:rPr sz="1650" spc="-5" dirty="0">
                <a:latin typeface="Cambria"/>
                <a:cs typeface="Cambria"/>
              </a:rPr>
              <a:t>i </a:t>
            </a:r>
            <a:r>
              <a:rPr sz="1650" dirty="0">
                <a:latin typeface="Cambria"/>
                <a:cs typeface="Cambria"/>
              </a:rPr>
              <a:t>kwantowanie sygnału </a:t>
            </a:r>
            <a:r>
              <a:rPr sz="1650" spc="5" dirty="0">
                <a:latin typeface="Cambria"/>
                <a:cs typeface="Cambria"/>
              </a:rPr>
              <a:t>w </a:t>
            </a:r>
            <a:r>
              <a:rPr sz="1650" dirty="0">
                <a:latin typeface="Cambria"/>
                <a:cs typeface="Cambria"/>
              </a:rPr>
              <a:t>czasie </a:t>
            </a:r>
            <a:r>
              <a:rPr sz="1650" spc="5" dirty="0">
                <a:latin typeface="Cambria"/>
                <a:cs typeface="Cambria"/>
              </a:rPr>
              <a:t>zwane</a:t>
            </a:r>
            <a:r>
              <a:rPr sz="1650" spc="215" dirty="0">
                <a:latin typeface="Cambria"/>
                <a:cs typeface="Cambria"/>
              </a:rPr>
              <a:t> </a:t>
            </a:r>
            <a:r>
              <a:rPr sz="1650" dirty="0">
                <a:solidFill>
                  <a:srgbClr val="0000FF"/>
                </a:solidFill>
                <a:latin typeface="Cambria"/>
                <a:cs typeface="Cambria"/>
              </a:rPr>
              <a:t>próbkowaniem</a:t>
            </a:r>
            <a:r>
              <a:rPr sz="1650" dirty="0">
                <a:latin typeface="Cambria"/>
                <a:cs typeface="Cambria"/>
              </a:rPr>
              <a:t>.</a:t>
            </a:r>
            <a:endParaRPr sz="1650">
              <a:latin typeface="Cambria"/>
              <a:cs typeface="Cambria"/>
            </a:endParaRPr>
          </a:p>
          <a:p>
            <a:pPr marL="12700" marR="5080" algn="just">
              <a:lnSpc>
                <a:spcPct val="128499"/>
              </a:lnSpc>
              <a:spcBef>
                <a:spcPts val="1220"/>
              </a:spcBef>
            </a:pPr>
            <a:r>
              <a:rPr sz="1650" dirty="0">
                <a:latin typeface="Cambria"/>
                <a:cs typeface="Cambria"/>
              </a:rPr>
              <a:t>Układy, </a:t>
            </a:r>
            <a:r>
              <a:rPr sz="1650" spc="5" dirty="0">
                <a:latin typeface="Cambria"/>
                <a:cs typeface="Cambria"/>
              </a:rPr>
              <a:t>w których </a:t>
            </a:r>
            <a:r>
              <a:rPr sz="1650" dirty="0">
                <a:latin typeface="Cambria"/>
                <a:cs typeface="Cambria"/>
              </a:rPr>
              <a:t>występuje kwantowanie </a:t>
            </a:r>
            <a:r>
              <a:rPr sz="1650" spc="5" dirty="0">
                <a:latin typeface="Cambria"/>
                <a:cs typeface="Cambria"/>
              </a:rPr>
              <a:t>sygnału w </a:t>
            </a:r>
            <a:r>
              <a:rPr sz="1650" dirty="0">
                <a:latin typeface="Cambria"/>
                <a:cs typeface="Cambria"/>
              </a:rPr>
              <a:t>czasie, nazywane są </a:t>
            </a:r>
            <a:r>
              <a:rPr sz="1650" dirty="0">
                <a:solidFill>
                  <a:srgbClr val="0000FF"/>
                </a:solidFill>
                <a:latin typeface="Cambria"/>
                <a:cs typeface="Cambria"/>
              </a:rPr>
              <a:t>układami impulsowymi</a:t>
            </a:r>
            <a:r>
              <a:rPr sz="1650" dirty="0">
                <a:latin typeface="Cambria"/>
                <a:cs typeface="Cambria"/>
              </a:rPr>
              <a:t>.  Informacja jest </a:t>
            </a:r>
            <a:r>
              <a:rPr sz="1650" spc="5" dirty="0">
                <a:latin typeface="Cambria"/>
                <a:cs typeface="Cambria"/>
              </a:rPr>
              <a:t>tu </a:t>
            </a:r>
            <a:r>
              <a:rPr sz="1650" dirty="0">
                <a:latin typeface="Cambria"/>
                <a:cs typeface="Cambria"/>
              </a:rPr>
              <a:t>przekazywana </a:t>
            </a:r>
            <a:r>
              <a:rPr sz="1650" spc="5" dirty="0">
                <a:latin typeface="Cambria"/>
                <a:cs typeface="Cambria"/>
              </a:rPr>
              <a:t>w </a:t>
            </a:r>
            <a:r>
              <a:rPr sz="1650" dirty="0">
                <a:latin typeface="Cambria"/>
                <a:cs typeface="Cambria"/>
              </a:rPr>
              <a:t>dyskretnych chwilach </a:t>
            </a:r>
            <a:r>
              <a:rPr sz="1650" spc="-5" dirty="0">
                <a:latin typeface="Cambria"/>
                <a:cs typeface="Cambria"/>
              </a:rPr>
              <a:t>czas, </a:t>
            </a:r>
            <a:r>
              <a:rPr sz="1650" dirty="0">
                <a:latin typeface="Cambria"/>
                <a:cs typeface="Cambria"/>
              </a:rPr>
              <a:t>zwanych </a:t>
            </a:r>
            <a:r>
              <a:rPr sz="1650" dirty="0">
                <a:solidFill>
                  <a:srgbClr val="0000FF"/>
                </a:solidFill>
                <a:latin typeface="Cambria"/>
                <a:cs typeface="Cambria"/>
              </a:rPr>
              <a:t>chwilami</a:t>
            </a:r>
            <a:r>
              <a:rPr sz="1650" spc="19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650" dirty="0">
                <a:solidFill>
                  <a:srgbClr val="0000FF"/>
                </a:solidFill>
                <a:latin typeface="Cambria"/>
                <a:cs typeface="Cambria"/>
              </a:rPr>
              <a:t>impulsowania</a:t>
            </a:r>
            <a:r>
              <a:rPr sz="1650" dirty="0">
                <a:latin typeface="Cambria"/>
                <a:cs typeface="Cambria"/>
              </a:rPr>
              <a:t>.</a:t>
            </a:r>
            <a:endParaRPr sz="1650">
              <a:latin typeface="Cambria"/>
              <a:cs typeface="Cambria"/>
            </a:endParaRPr>
          </a:p>
          <a:p>
            <a:pPr marL="12700" marR="5080" algn="just">
              <a:lnSpc>
                <a:spcPct val="127600"/>
              </a:lnSpc>
              <a:spcBef>
                <a:spcPts val="1230"/>
              </a:spcBef>
            </a:pPr>
            <a:r>
              <a:rPr sz="1650" dirty="0">
                <a:solidFill>
                  <a:srgbClr val="0032CC"/>
                </a:solidFill>
                <a:latin typeface="Cambria"/>
                <a:cs typeface="Cambria"/>
              </a:rPr>
              <a:t>Modulacją </a:t>
            </a:r>
            <a:r>
              <a:rPr sz="1650" spc="5" dirty="0">
                <a:solidFill>
                  <a:srgbClr val="0032CC"/>
                </a:solidFill>
                <a:latin typeface="Cambria"/>
                <a:cs typeface="Cambria"/>
              </a:rPr>
              <a:t>impulsów </a:t>
            </a:r>
            <a:r>
              <a:rPr sz="1650" dirty="0">
                <a:latin typeface="Cambria"/>
                <a:cs typeface="Cambria"/>
              </a:rPr>
              <a:t>nazywa się funkcję ciągłą przedstawioną </a:t>
            </a:r>
            <a:r>
              <a:rPr sz="1650" spc="5" dirty="0">
                <a:latin typeface="Cambria"/>
                <a:cs typeface="Cambria"/>
              </a:rPr>
              <a:t>w </a:t>
            </a:r>
            <a:r>
              <a:rPr sz="1650" dirty="0">
                <a:latin typeface="Cambria"/>
                <a:cs typeface="Cambria"/>
              </a:rPr>
              <a:t>postaci </a:t>
            </a:r>
            <a:r>
              <a:rPr sz="1650" spc="-5" dirty="0">
                <a:latin typeface="Cambria"/>
                <a:cs typeface="Cambria"/>
              </a:rPr>
              <a:t>ciągu </a:t>
            </a:r>
            <a:r>
              <a:rPr sz="1650" dirty="0">
                <a:latin typeface="Cambria"/>
                <a:cs typeface="Cambria"/>
              </a:rPr>
              <a:t>impulsów, </a:t>
            </a:r>
            <a:r>
              <a:rPr sz="1650" dirty="0">
                <a:latin typeface="Times New Roman"/>
                <a:cs typeface="Times New Roman"/>
              </a:rPr>
              <a:t>których  amplituda, szerokość </a:t>
            </a:r>
            <a:r>
              <a:rPr sz="1650" spc="-5" dirty="0">
                <a:latin typeface="Times New Roman"/>
                <a:cs typeface="Times New Roman"/>
              </a:rPr>
              <a:t>i </a:t>
            </a:r>
            <a:r>
              <a:rPr sz="1650" dirty="0">
                <a:latin typeface="Times New Roman"/>
                <a:cs typeface="Times New Roman"/>
              </a:rPr>
              <a:t>położenie wewnątrz </a:t>
            </a:r>
            <a:r>
              <a:rPr sz="1650" spc="5" dirty="0">
                <a:latin typeface="Times New Roman"/>
                <a:cs typeface="Times New Roman"/>
              </a:rPr>
              <a:t>okresu </a:t>
            </a:r>
            <a:r>
              <a:rPr sz="1650" dirty="0">
                <a:latin typeface="Times New Roman"/>
                <a:cs typeface="Times New Roman"/>
              </a:rPr>
              <a:t>próbkowania, zwanego </a:t>
            </a:r>
            <a:r>
              <a:rPr sz="1650" spc="-5" dirty="0">
                <a:solidFill>
                  <a:srgbClr val="0032CC"/>
                </a:solidFill>
                <a:latin typeface="Times New Roman"/>
                <a:cs typeface="Times New Roman"/>
              </a:rPr>
              <a:t>okresem </a:t>
            </a:r>
            <a:r>
              <a:rPr sz="1650" dirty="0">
                <a:solidFill>
                  <a:srgbClr val="0032CC"/>
                </a:solidFill>
                <a:latin typeface="Times New Roman"/>
                <a:cs typeface="Times New Roman"/>
              </a:rPr>
              <a:t>impulsowania </a:t>
            </a:r>
            <a:r>
              <a:rPr sz="1650" i="1" spc="-140" dirty="0">
                <a:solidFill>
                  <a:srgbClr val="0032CC"/>
                </a:solidFill>
                <a:latin typeface="Georgia"/>
                <a:cs typeface="Georgia"/>
              </a:rPr>
              <a:t>T</a:t>
            </a:r>
            <a:r>
              <a:rPr sz="1800" spc="-209" baseline="-16203" dirty="0">
                <a:solidFill>
                  <a:srgbClr val="0032CC"/>
                </a:solidFill>
                <a:latin typeface="Broadway"/>
                <a:cs typeface="Broadway"/>
              </a:rPr>
              <a:t>s </a:t>
            </a:r>
            <a:r>
              <a:rPr sz="1650" dirty="0">
                <a:latin typeface="Times New Roman"/>
                <a:cs typeface="Times New Roman"/>
              </a:rPr>
              <a:t>zależą </a:t>
            </a:r>
            <a:r>
              <a:rPr sz="1650" spc="-5" dirty="0">
                <a:latin typeface="Times New Roman"/>
                <a:cs typeface="Times New Roman"/>
              </a:rPr>
              <a:t>od  </a:t>
            </a:r>
            <a:r>
              <a:rPr sz="1650" dirty="0">
                <a:latin typeface="Times New Roman"/>
                <a:cs typeface="Times New Roman"/>
              </a:rPr>
              <a:t>wartości funkcji </a:t>
            </a:r>
            <a:r>
              <a:rPr sz="1650" spc="5" dirty="0">
                <a:latin typeface="Times New Roman"/>
                <a:cs typeface="Times New Roman"/>
              </a:rPr>
              <a:t>w </a:t>
            </a:r>
            <a:r>
              <a:rPr sz="1650" dirty="0">
                <a:latin typeface="Times New Roman"/>
                <a:cs typeface="Times New Roman"/>
              </a:rPr>
              <a:t>dyskretnych chwilach czasu </a:t>
            </a:r>
            <a:r>
              <a:rPr sz="1650" i="1" spc="85" dirty="0">
                <a:latin typeface="Georgia"/>
                <a:cs typeface="Georgia"/>
              </a:rPr>
              <a:t>t  </a:t>
            </a:r>
            <a:r>
              <a:rPr sz="1650" spc="35" dirty="0">
                <a:latin typeface="Tahoma"/>
                <a:cs typeface="Tahoma"/>
              </a:rPr>
              <a:t>= </a:t>
            </a:r>
            <a:r>
              <a:rPr sz="1650" i="1" spc="-70" dirty="0">
                <a:latin typeface="Georgia"/>
                <a:cs typeface="Georgia"/>
              </a:rPr>
              <a:t>kT</a:t>
            </a:r>
            <a:r>
              <a:rPr sz="1800" spc="-104" baseline="-16203" dirty="0">
                <a:latin typeface="Broadway"/>
                <a:cs typeface="Broadway"/>
              </a:rPr>
              <a:t>s  </a:t>
            </a:r>
            <a:r>
              <a:rPr sz="1650" spc="40" dirty="0">
                <a:latin typeface="Tahoma"/>
                <a:cs typeface="Tahoma"/>
              </a:rPr>
              <a:t>(</a:t>
            </a:r>
            <a:r>
              <a:rPr sz="1650" i="1" spc="40" dirty="0">
                <a:latin typeface="Georgia"/>
                <a:cs typeface="Georgia"/>
              </a:rPr>
              <a:t>k </a:t>
            </a:r>
            <a:r>
              <a:rPr sz="1650" spc="35" dirty="0">
                <a:latin typeface="Tahoma"/>
                <a:cs typeface="Tahoma"/>
              </a:rPr>
              <a:t>= </a:t>
            </a:r>
            <a:r>
              <a:rPr sz="1650" spc="-80" dirty="0">
                <a:latin typeface="Tahoma"/>
                <a:cs typeface="Tahoma"/>
              </a:rPr>
              <a:t>0, </a:t>
            </a:r>
            <a:r>
              <a:rPr sz="1650" spc="-75" dirty="0">
                <a:latin typeface="Tahoma"/>
                <a:cs typeface="Tahoma"/>
              </a:rPr>
              <a:t>1, </a:t>
            </a:r>
            <a:r>
              <a:rPr sz="1650" spc="-165" dirty="0">
                <a:latin typeface="Tahoma"/>
                <a:cs typeface="Tahoma"/>
              </a:rPr>
              <a:t>. . .</a:t>
            </a:r>
            <a:r>
              <a:rPr sz="1650" spc="-75" dirty="0">
                <a:latin typeface="Tahoma"/>
                <a:cs typeface="Tahoma"/>
              </a:rPr>
              <a:t> </a:t>
            </a:r>
            <a:r>
              <a:rPr sz="1650" spc="-70" dirty="0">
                <a:latin typeface="Tahoma"/>
                <a:cs typeface="Tahoma"/>
              </a:rPr>
              <a:t>).</a:t>
            </a:r>
            <a:endParaRPr sz="165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3478" y="2911554"/>
            <a:ext cx="3918585" cy="615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73380">
              <a:lnSpc>
                <a:spcPct val="118200"/>
              </a:lnSpc>
              <a:tabLst>
                <a:tab pos="957580" algn="l"/>
                <a:tab pos="2348865" algn="l"/>
                <a:tab pos="3054985" algn="l"/>
              </a:tabLst>
            </a:pPr>
            <a:r>
              <a:rPr sz="1650" dirty="0">
                <a:latin typeface="Cambria"/>
                <a:cs typeface="Cambria"/>
              </a:rPr>
              <a:t>W	</a:t>
            </a:r>
            <a:r>
              <a:rPr sz="1650" spc="-10" dirty="0">
                <a:latin typeface="Cambria"/>
                <a:cs typeface="Cambria"/>
              </a:rPr>
              <a:t>p</a:t>
            </a:r>
            <a:r>
              <a:rPr sz="1650" spc="10" dirty="0">
                <a:latin typeface="Cambria"/>
                <a:cs typeface="Cambria"/>
              </a:rPr>
              <a:t>r</a:t>
            </a:r>
            <a:r>
              <a:rPr sz="1650" spc="5" dirty="0">
                <a:latin typeface="Cambria"/>
                <a:cs typeface="Cambria"/>
              </a:rPr>
              <a:t>z</a:t>
            </a:r>
            <a:r>
              <a:rPr sz="1650" spc="-10" dirty="0">
                <a:latin typeface="Cambria"/>
                <a:cs typeface="Cambria"/>
              </a:rPr>
              <a:t>y</a:t>
            </a:r>
            <a:r>
              <a:rPr sz="1650" spc="5" dirty="0">
                <a:latin typeface="Cambria"/>
                <a:cs typeface="Cambria"/>
              </a:rPr>
              <a:t>pa</a:t>
            </a:r>
            <a:r>
              <a:rPr sz="1650" spc="15" dirty="0">
                <a:latin typeface="Cambria"/>
                <a:cs typeface="Cambria"/>
              </a:rPr>
              <a:t>d</a:t>
            </a:r>
            <a:r>
              <a:rPr sz="1650" spc="-15" dirty="0">
                <a:latin typeface="Cambria"/>
                <a:cs typeface="Cambria"/>
              </a:rPr>
              <a:t>k</a:t>
            </a:r>
            <a:r>
              <a:rPr sz="1650" spc="10" dirty="0">
                <a:latin typeface="Cambria"/>
                <a:cs typeface="Cambria"/>
              </a:rPr>
              <a:t>u</a:t>
            </a:r>
            <a:r>
              <a:rPr sz="1650" spc="-5" dirty="0">
                <a:latin typeface="Cambria"/>
                <a:cs typeface="Cambria"/>
              </a:rPr>
              <a:t>,</a:t>
            </a:r>
            <a:r>
              <a:rPr sz="1650" dirty="0">
                <a:latin typeface="Cambria"/>
                <a:cs typeface="Cambria"/>
              </a:rPr>
              <a:t>	g</a:t>
            </a:r>
            <a:r>
              <a:rPr sz="1650" spc="15" dirty="0">
                <a:latin typeface="Cambria"/>
                <a:cs typeface="Cambria"/>
              </a:rPr>
              <a:t>d</a:t>
            </a:r>
            <a:r>
              <a:rPr sz="1650" spc="5" dirty="0">
                <a:latin typeface="Cambria"/>
                <a:cs typeface="Cambria"/>
              </a:rPr>
              <a:t>y</a:t>
            </a:r>
            <a:r>
              <a:rPr sz="1650" dirty="0">
                <a:latin typeface="Cambria"/>
                <a:cs typeface="Cambria"/>
              </a:rPr>
              <a:t>	obi</a:t>
            </a:r>
            <a:r>
              <a:rPr sz="1650" spc="20" dirty="0">
                <a:latin typeface="Cambria"/>
                <a:cs typeface="Cambria"/>
              </a:rPr>
              <a:t>e</a:t>
            </a:r>
            <a:r>
              <a:rPr sz="1650" spc="10" dirty="0">
                <a:latin typeface="Cambria"/>
                <a:cs typeface="Cambria"/>
              </a:rPr>
              <a:t>k</a:t>
            </a:r>
            <a:r>
              <a:rPr sz="1650" spc="-10" dirty="0">
                <a:latin typeface="Cambria"/>
                <a:cs typeface="Cambria"/>
              </a:rPr>
              <a:t>t</a:t>
            </a:r>
            <a:r>
              <a:rPr sz="1650" spc="0" dirty="0">
                <a:latin typeface="Cambria"/>
                <a:cs typeface="Cambria"/>
              </a:rPr>
              <a:t>e</a:t>
            </a:r>
            <a:r>
              <a:rPr sz="1650" dirty="0">
                <a:latin typeface="Cambria"/>
                <a:cs typeface="Cambria"/>
              </a:rPr>
              <a:t>m  sterowania jest obiekt ciągły </a:t>
            </a:r>
            <a:r>
              <a:rPr sz="1450" i="1" spc="40" dirty="0">
                <a:latin typeface="Cambria"/>
                <a:cs typeface="Cambria"/>
              </a:rPr>
              <a:t>G</a:t>
            </a:r>
            <a:r>
              <a:rPr sz="1500" i="1" spc="60" baseline="-16666" dirty="0">
                <a:latin typeface="Lucida Sans"/>
                <a:cs typeface="Lucida Sans"/>
              </a:rPr>
              <a:t>o</a:t>
            </a:r>
            <a:r>
              <a:rPr sz="1450" spc="40" dirty="0">
                <a:latin typeface="Stencil"/>
                <a:cs typeface="Stencil"/>
              </a:rPr>
              <a:t>(</a:t>
            </a:r>
            <a:r>
              <a:rPr sz="1450" i="1" spc="40" dirty="0">
                <a:latin typeface="Cambria"/>
                <a:cs typeface="Cambria"/>
              </a:rPr>
              <a:t>s</a:t>
            </a:r>
            <a:r>
              <a:rPr sz="1450" spc="40" dirty="0">
                <a:latin typeface="Stencil"/>
                <a:cs typeface="Stencil"/>
              </a:rPr>
              <a:t>)</a:t>
            </a:r>
            <a:r>
              <a:rPr sz="1650" spc="40" dirty="0">
                <a:latin typeface="Cambria"/>
                <a:cs typeface="Cambria"/>
              </a:rPr>
              <a:t>, </a:t>
            </a:r>
            <a:r>
              <a:rPr sz="1650" dirty="0">
                <a:latin typeface="Cambria"/>
                <a:cs typeface="Cambria"/>
              </a:rPr>
              <a:t>to układ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477" y="3505915"/>
            <a:ext cx="3918585" cy="1208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8200"/>
              </a:lnSpc>
            </a:pPr>
            <a:r>
              <a:rPr sz="1650" dirty="0">
                <a:latin typeface="Cambria"/>
                <a:cs typeface="Cambria"/>
              </a:rPr>
              <a:t>sterowania musi być wyposażony </a:t>
            </a:r>
            <a:r>
              <a:rPr sz="1650" spc="5" dirty="0">
                <a:latin typeface="Cambria"/>
                <a:cs typeface="Cambria"/>
              </a:rPr>
              <a:t>w </a:t>
            </a:r>
            <a:r>
              <a:rPr sz="1650" spc="10" dirty="0">
                <a:latin typeface="Cambria"/>
                <a:cs typeface="Cambria"/>
              </a:rPr>
              <a:t>dwa  </a:t>
            </a:r>
            <a:r>
              <a:rPr sz="1650" dirty="0">
                <a:latin typeface="Cambria"/>
                <a:cs typeface="Cambria"/>
              </a:rPr>
              <a:t>dodatkowe </a:t>
            </a:r>
            <a:r>
              <a:rPr sz="1650" spc="5" dirty="0">
                <a:latin typeface="Cambria"/>
                <a:cs typeface="Cambria"/>
              </a:rPr>
              <a:t>elementy </a:t>
            </a:r>
            <a:r>
              <a:rPr sz="1650" dirty="0">
                <a:latin typeface="Cambria"/>
                <a:cs typeface="Cambria"/>
              </a:rPr>
              <a:t>jakimi są </a:t>
            </a:r>
            <a:r>
              <a:rPr sz="1650" dirty="0">
                <a:solidFill>
                  <a:srgbClr val="0032CC"/>
                </a:solidFill>
                <a:latin typeface="Cambria"/>
                <a:cs typeface="Cambria"/>
              </a:rPr>
              <a:t>impulsator  </a:t>
            </a:r>
            <a:r>
              <a:rPr sz="1650" spc="-5" dirty="0">
                <a:latin typeface="Cambria"/>
                <a:cs typeface="Cambria"/>
              </a:rPr>
              <a:t>i </a:t>
            </a:r>
            <a:r>
              <a:rPr sz="1650" dirty="0">
                <a:solidFill>
                  <a:srgbClr val="0032CC"/>
                </a:solidFill>
                <a:latin typeface="Cambria"/>
                <a:cs typeface="Cambria"/>
              </a:rPr>
              <a:t>ekstrapolator </a:t>
            </a:r>
            <a:r>
              <a:rPr sz="1450" i="1" spc="65" dirty="0">
                <a:latin typeface="Cambria"/>
                <a:cs typeface="Cambria"/>
              </a:rPr>
              <a:t>H</a:t>
            </a:r>
            <a:r>
              <a:rPr sz="1450" spc="65" dirty="0">
                <a:latin typeface="Stencil"/>
                <a:cs typeface="Stencil"/>
              </a:rPr>
              <a:t>(</a:t>
            </a:r>
            <a:r>
              <a:rPr sz="1450" i="1" spc="65" dirty="0">
                <a:latin typeface="Cambria"/>
                <a:cs typeface="Cambria"/>
              </a:rPr>
              <a:t>s</a:t>
            </a:r>
            <a:r>
              <a:rPr sz="1450" spc="65" dirty="0">
                <a:latin typeface="Stencil"/>
                <a:cs typeface="Stencil"/>
              </a:rPr>
              <a:t>)</a:t>
            </a:r>
            <a:r>
              <a:rPr sz="1450" spc="-95" dirty="0">
                <a:latin typeface="Stencil"/>
                <a:cs typeface="Stencil"/>
              </a:rPr>
              <a:t> </a:t>
            </a:r>
            <a:r>
              <a:rPr sz="1450" dirty="0">
                <a:latin typeface="Cambria"/>
                <a:cs typeface="Cambria"/>
              </a:rPr>
              <a:t>.</a:t>
            </a:r>
            <a:endParaRPr sz="1450">
              <a:latin typeface="Cambria"/>
              <a:cs typeface="Cambria"/>
            </a:endParaRPr>
          </a:p>
          <a:p>
            <a:pPr marL="12700" algn="just">
              <a:lnSpc>
                <a:spcPct val="100000"/>
              </a:lnSpc>
              <a:spcBef>
                <a:spcPts val="345"/>
              </a:spcBef>
            </a:pPr>
            <a:r>
              <a:rPr sz="1650" dirty="0">
                <a:latin typeface="Cambria"/>
                <a:cs typeface="Cambria"/>
              </a:rPr>
              <a:t>Oba     elementy     </a:t>
            </a:r>
            <a:r>
              <a:rPr sz="1650" spc="5" dirty="0">
                <a:latin typeface="Cambria"/>
                <a:cs typeface="Cambria"/>
              </a:rPr>
              <a:t>pracują  </a:t>
            </a:r>
            <a:r>
              <a:rPr sz="1650" spc="365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synchronicznie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76605" y="4764784"/>
            <a:ext cx="1652905" cy="272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70025" algn="l"/>
              </a:tabLst>
            </a:pPr>
            <a:r>
              <a:rPr sz="1650" dirty="0">
                <a:latin typeface="Cambria"/>
                <a:cs typeface="Cambria"/>
              </a:rPr>
              <a:t>p</a:t>
            </a:r>
            <a:r>
              <a:rPr sz="1650" spc="10" dirty="0">
                <a:latin typeface="Cambria"/>
                <a:cs typeface="Cambria"/>
              </a:rPr>
              <a:t>r</a:t>
            </a:r>
            <a:r>
              <a:rPr sz="1650" dirty="0">
                <a:latin typeface="Cambria"/>
                <a:cs typeface="Cambria"/>
              </a:rPr>
              <a:t>ó</a:t>
            </a:r>
            <a:r>
              <a:rPr sz="1650" spc="10" dirty="0">
                <a:latin typeface="Cambria"/>
                <a:cs typeface="Cambria"/>
              </a:rPr>
              <a:t>b</a:t>
            </a:r>
            <a:r>
              <a:rPr sz="1650" spc="5" dirty="0">
                <a:latin typeface="Cambria"/>
                <a:cs typeface="Cambria"/>
              </a:rPr>
              <a:t>k</a:t>
            </a:r>
            <a:r>
              <a:rPr sz="1650" spc="-10" dirty="0">
                <a:latin typeface="Cambria"/>
                <a:cs typeface="Cambria"/>
              </a:rPr>
              <a:t>o</a:t>
            </a:r>
            <a:r>
              <a:rPr sz="1650" spc="15" dirty="0">
                <a:latin typeface="Cambria"/>
                <a:cs typeface="Cambria"/>
              </a:rPr>
              <a:t>w</a:t>
            </a:r>
            <a:r>
              <a:rPr sz="1650" spc="5" dirty="0">
                <a:latin typeface="Cambria"/>
                <a:cs typeface="Cambria"/>
              </a:rPr>
              <a:t>ania</a:t>
            </a:r>
            <a:r>
              <a:rPr sz="1650" dirty="0">
                <a:latin typeface="Cambria"/>
                <a:cs typeface="Cambria"/>
              </a:rPr>
              <a:t>	</a:t>
            </a:r>
            <a:r>
              <a:rPr sz="1650" i="1" spc="-270" dirty="0">
                <a:latin typeface="Georgia"/>
                <a:cs typeface="Georgia"/>
              </a:rPr>
              <a:t>T</a:t>
            </a:r>
            <a:r>
              <a:rPr sz="1800" spc="-7" baseline="-16203" dirty="0">
                <a:latin typeface="Broadway"/>
                <a:cs typeface="Broadway"/>
              </a:rPr>
              <a:t>s</a:t>
            </a:r>
            <a:endParaRPr sz="1800" baseline="-16203">
              <a:latin typeface="Broadway"/>
              <a:cs typeface="Broadway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3477" y="4694627"/>
            <a:ext cx="2024380" cy="664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7899"/>
              </a:lnSpc>
              <a:tabLst>
                <a:tab pos="1229360" algn="l"/>
              </a:tabLst>
            </a:pPr>
            <a:r>
              <a:rPr sz="1650" spc="5" dirty="0">
                <a:latin typeface="Cambria"/>
                <a:cs typeface="Cambria"/>
              </a:rPr>
              <a:t>z</a:t>
            </a:r>
            <a:r>
              <a:rPr sz="1650" spc="-5" dirty="0">
                <a:latin typeface="Cambria"/>
                <a:cs typeface="Cambria"/>
              </a:rPr>
              <a:t> </a:t>
            </a:r>
            <a:r>
              <a:rPr sz="1650" spc="15" dirty="0">
                <a:latin typeface="Cambria"/>
                <a:cs typeface="Cambria"/>
              </a:rPr>
              <a:t>z</a:t>
            </a:r>
            <a:r>
              <a:rPr sz="1650" spc="-5" dirty="0">
                <a:latin typeface="Cambria"/>
                <a:cs typeface="Cambria"/>
              </a:rPr>
              <a:t>a</a:t>
            </a:r>
            <a:r>
              <a:rPr sz="1650" spc="10" dirty="0">
                <a:latin typeface="Cambria"/>
                <a:cs typeface="Cambria"/>
              </a:rPr>
              <a:t>d</a:t>
            </a:r>
            <a:r>
              <a:rPr sz="1650" spc="-10" dirty="0">
                <a:latin typeface="Cambria"/>
                <a:cs typeface="Cambria"/>
              </a:rPr>
              <a:t>a</a:t>
            </a:r>
            <a:r>
              <a:rPr sz="1650" spc="5" dirty="0">
                <a:latin typeface="Cambria"/>
                <a:cs typeface="Cambria"/>
              </a:rPr>
              <a:t>nym</a:t>
            </a:r>
            <a:r>
              <a:rPr sz="1650" dirty="0">
                <a:latin typeface="Cambria"/>
                <a:cs typeface="Cambria"/>
              </a:rPr>
              <a:t>	</a:t>
            </a:r>
            <a:r>
              <a:rPr sz="1650" spc="10" dirty="0">
                <a:latin typeface="Cambria"/>
                <a:cs typeface="Cambria"/>
              </a:rPr>
              <a:t>o</a:t>
            </a:r>
            <a:r>
              <a:rPr sz="1650" spc="-5" dirty="0">
                <a:latin typeface="Cambria"/>
                <a:cs typeface="Cambria"/>
              </a:rPr>
              <a:t>k</a:t>
            </a:r>
            <a:r>
              <a:rPr sz="1650" spc="10" dirty="0">
                <a:latin typeface="Cambria"/>
                <a:cs typeface="Cambria"/>
              </a:rPr>
              <a:t>r</a:t>
            </a:r>
            <a:r>
              <a:rPr sz="1650" spc="-10" dirty="0">
                <a:latin typeface="Cambria"/>
                <a:cs typeface="Cambria"/>
              </a:rPr>
              <a:t>es</a:t>
            </a:r>
            <a:r>
              <a:rPr sz="1650" spc="0" dirty="0">
                <a:latin typeface="Cambria"/>
                <a:cs typeface="Cambria"/>
              </a:rPr>
              <a:t>e</a:t>
            </a:r>
            <a:r>
              <a:rPr sz="1650" dirty="0">
                <a:latin typeface="Cambria"/>
                <a:cs typeface="Cambria"/>
              </a:rPr>
              <a:t>m  (</a:t>
            </a:r>
            <a:r>
              <a:rPr sz="1650" i="1" dirty="0">
                <a:latin typeface="Cambria"/>
                <a:cs typeface="Cambria"/>
              </a:rPr>
              <a:t>sampling</a:t>
            </a:r>
            <a:r>
              <a:rPr sz="1650" i="1" spc="-70" dirty="0">
                <a:latin typeface="Cambria"/>
                <a:cs typeface="Cambria"/>
              </a:rPr>
              <a:t> </a:t>
            </a:r>
            <a:r>
              <a:rPr sz="1650" i="1" dirty="0">
                <a:latin typeface="Cambria"/>
                <a:cs typeface="Cambria"/>
              </a:rPr>
              <a:t>time</a:t>
            </a:r>
            <a:r>
              <a:rPr sz="1650" dirty="0">
                <a:latin typeface="Cambria"/>
                <a:cs typeface="Cambria"/>
              </a:rPr>
              <a:t>).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33930" y="4039959"/>
            <a:ext cx="668020" cy="53340"/>
          </a:xfrm>
          <a:custGeom>
            <a:avLst/>
            <a:gdLst/>
            <a:ahLst/>
            <a:cxnLst/>
            <a:rect l="l" t="t" r="r" b="b"/>
            <a:pathLst>
              <a:path w="668020" h="53339">
                <a:moveTo>
                  <a:pt x="627862" y="36574"/>
                </a:moveTo>
                <a:lnTo>
                  <a:pt x="627862" y="16763"/>
                </a:lnTo>
                <a:lnTo>
                  <a:pt x="0" y="19811"/>
                </a:lnTo>
                <a:lnTo>
                  <a:pt x="0" y="39622"/>
                </a:lnTo>
                <a:lnTo>
                  <a:pt x="627862" y="36574"/>
                </a:lnTo>
                <a:close/>
              </a:path>
              <a:path w="668020" h="53339">
                <a:moveTo>
                  <a:pt x="667484" y="25906"/>
                </a:moveTo>
                <a:lnTo>
                  <a:pt x="614146" y="0"/>
                </a:lnTo>
                <a:lnTo>
                  <a:pt x="614146" y="16829"/>
                </a:lnTo>
                <a:lnTo>
                  <a:pt x="627862" y="16763"/>
                </a:lnTo>
                <a:lnTo>
                  <a:pt x="627862" y="46284"/>
                </a:lnTo>
                <a:lnTo>
                  <a:pt x="667484" y="25906"/>
                </a:lnTo>
                <a:close/>
              </a:path>
              <a:path w="668020" h="53339">
                <a:moveTo>
                  <a:pt x="627862" y="46284"/>
                </a:moveTo>
                <a:lnTo>
                  <a:pt x="627862" y="36574"/>
                </a:lnTo>
                <a:lnTo>
                  <a:pt x="614146" y="36641"/>
                </a:lnTo>
                <a:lnTo>
                  <a:pt x="614146" y="53337"/>
                </a:lnTo>
                <a:lnTo>
                  <a:pt x="627862" y="462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10558" y="3767174"/>
            <a:ext cx="928369" cy="597535"/>
          </a:xfrm>
          <a:prstGeom prst="rect">
            <a:avLst/>
          </a:prstGeom>
          <a:ln w="19779">
            <a:solidFill>
              <a:srgbClr val="000000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262890">
              <a:lnSpc>
                <a:spcPct val="100000"/>
              </a:lnSpc>
              <a:spcBef>
                <a:spcPts val="980"/>
              </a:spcBef>
            </a:pPr>
            <a:r>
              <a:rPr sz="1450" i="1" spc="65" dirty="0">
                <a:latin typeface="Cambria"/>
                <a:cs typeface="Cambria"/>
              </a:rPr>
              <a:t>H</a:t>
            </a:r>
            <a:r>
              <a:rPr sz="1450" spc="65" dirty="0">
                <a:latin typeface="Stencil"/>
                <a:cs typeface="Stencil"/>
              </a:rPr>
              <a:t>(</a:t>
            </a:r>
            <a:r>
              <a:rPr sz="1450" i="1" spc="65" dirty="0">
                <a:latin typeface="Cambria"/>
                <a:cs typeface="Cambria"/>
              </a:rPr>
              <a:t>s</a:t>
            </a:r>
            <a:r>
              <a:rPr sz="1450" spc="65" dirty="0">
                <a:latin typeface="Stencil"/>
                <a:cs typeface="Stencil"/>
              </a:rPr>
              <a:t>)</a:t>
            </a:r>
            <a:endParaRPr sz="1450">
              <a:latin typeface="Stencil"/>
              <a:cs typeface="Stenci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095157" y="4041483"/>
            <a:ext cx="1335405" cy="53340"/>
          </a:xfrm>
          <a:custGeom>
            <a:avLst/>
            <a:gdLst/>
            <a:ahLst/>
            <a:cxnLst/>
            <a:rect l="l" t="t" r="r" b="b"/>
            <a:pathLst>
              <a:path w="1335404" h="53339">
                <a:moveTo>
                  <a:pt x="1295347" y="36574"/>
                </a:moveTo>
                <a:lnTo>
                  <a:pt x="1295347" y="16763"/>
                </a:lnTo>
                <a:lnTo>
                  <a:pt x="0" y="16763"/>
                </a:lnTo>
                <a:lnTo>
                  <a:pt x="0" y="36574"/>
                </a:lnTo>
                <a:lnTo>
                  <a:pt x="1295347" y="36574"/>
                </a:lnTo>
                <a:close/>
              </a:path>
              <a:path w="1335404" h="53339">
                <a:moveTo>
                  <a:pt x="1334969" y="27430"/>
                </a:moveTo>
                <a:lnTo>
                  <a:pt x="1281631" y="0"/>
                </a:lnTo>
                <a:lnTo>
                  <a:pt x="1281631" y="16763"/>
                </a:lnTo>
                <a:lnTo>
                  <a:pt x="1295347" y="16763"/>
                </a:lnTo>
                <a:lnTo>
                  <a:pt x="1295347" y="46676"/>
                </a:lnTo>
                <a:lnTo>
                  <a:pt x="1334969" y="27430"/>
                </a:lnTo>
                <a:close/>
              </a:path>
              <a:path w="1335404" h="53339">
                <a:moveTo>
                  <a:pt x="1295347" y="46676"/>
                </a:moveTo>
                <a:lnTo>
                  <a:pt x="1295347" y="36574"/>
                </a:lnTo>
                <a:lnTo>
                  <a:pt x="1281631" y="36574"/>
                </a:lnTo>
                <a:lnTo>
                  <a:pt x="1281631" y="53337"/>
                </a:lnTo>
                <a:lnTo>
                  <a:pt x="1295347" y="466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156412" y="3783937"/>
            <a:ext cx="928369" cy="567055"/>
          </a:xfrm>
          <a:prstGeom prst="rect">
            <a:avLst/>
          </a:prstGeom>
          <a:ln w="19779">
            <a:solidFill>
              <a:srgbClr val="000000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235585">
              <a:lnSpc>
                <a:spcPct val="100000"/>
              </a:lnSpc>
              <a:spcBef>
                <a:spcPts val="980"/>
              </a:spcBef>
            </a:pPr>
            <a:r>
              <a:rPr sz="1450" i="1" spc="45" dirty="0">
                <a:latin typeface="Cambria"/>
                <a:cs typeface="Cambria"/>
              </a:rPr>
              <a:t>G</a:t>
            </a:r>
            <a:r>
              <a:rPr sz="1500" i="1" spc="67" baseline="-16666" dirty="0">
                <a:latin typeface="Lucida Sans"/>
                <a:cs typeface="Lucida Sans"/>
              </a:rPr>
              <a:t>o</a:t>
            </a:r>
            <a:r>
              <a:rPr sz="1450" spc="45" dirty="0">
                <a:latin typeface="Stencil"/>
                <a:cs typeface="Stencil"/>
              </a:rPr>
              <a:t>(</a:t>
            </a:r>
            <a:r>
              <a:rPr sz="1450" i="1" spc="45" dirty="0">
                <a:latin typeface="Cambria"/>
                <a:cs typeface="Cambria"/>
              </a:rPr>
              <a:t>s</a:t>
            </a:r>
            <a:r>
              <a:rPr sz="1450" spc="45" dirty="0">
                <a:latin typeface="Stencil"/>
                <a:cs typeface="Stencil"/>
              </a:rPr>
              <a:t>)</a:t>
            </a:r>
            <a:endParaRPr sz="1450">
              <a:latin typeface="Stencil"/>
              <a:cs typeface="Stenci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49304" y="4041483"/>
            <a:ext cx="696595" cy="52069"/>
          </a:xfrm>
          <a:custGeom>
            <a:avLst/>
            <a:gdLst/>
            <a:ahLst/>
            <a:cxnLst/>
            <a:rect l="l" t="t" r="r" b="b"/>
            <a:pathLst>
              <a:path w="696595" h="52070">
                <a:moveTo>
                  <a:pt x="656817" y="36574"/>
                </a:moveTo>
                <a:lnTo>
                  <a:pt x="656817" y="16763"/>
                </a:lnTo>
                <a:lnTo>
                  <a:pt x="0" y="15239"/>
                </a:lnTo>
                <a:lnTo>
                  <a:pt x="0" y="35050"/>
                </a:lnTo>
                <a:lnTo>
                  <a:pt x="656817" y="36574"/>
                </a:lnTo>
                <a:close/>
              </a:path>
              <a:path w="696595" h="52070">
                <a:moveTo>
                  <a:pt x="696439" y="25906"/>
                </a:moveTo>
                <a:lnTo>
                  <a:pt x="644625" y="0"/>
                </a:lnTo>
                <a:lnTo>
                  <a:pt x="644625" y="16735"/>
                </a:lnTo>
                <a:lnTo>
                  <a:pt x="656817" y="16763"/>
                </a:lnTo>
                <a:lnTo>
                  <a:pt x="656817" y="45718"/>
                </a:lnTo>
                <a:lnTo>
                  <a:pt x="696439" y="25906"/>
                </a:lnTo>
                <a:close/>
              </a:path>
              <a:path w="696595" h="52070">
                <a:moveTo>
                  <a:pt x="656817" y="45718"/>
                </a:moveTo>
                <a:lnTo>
                  <a:pt x="656817" y="36574"/>
                </a:lnTo>
                <a:lnTo>
                  <a:pt x="644625" y="36546"/>
                </a:lnTo>
                <a:lnTo>
                  <a:pt x="644625" y="51813"/>
                </a:lnTo>
                <a:lnTo>
                  <a:pt x="656817" y="457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34416" y="3543155"/>
            <a:ext cx="53340" cy="541020"/>
          </a:xfrm>
          <a:custGeom>
            <a:avLst/>
            <a:gdLst/>
            <a:ahLst/>
            <a:cxnLst/>
            <a:rect l="l" t="t" r="r" b="b"/>
            <a:pathLst>
              <a:path w="53340" h="541020">
                <a:moveTo>
                  <a:pt x="36574" y="538869"/>
                </a:moveTo>
                <a:lnTo>
                  <a:pt x="36574" y="513567"/>
                </a:lnTo>
                <a:lnTo>
                  <a:pt x="16763" y="513567"/>
                </a:lnTo>
                <a:lnTo>
                  <a:pt x="16621" y="489702"/>
                </a:lnTo>
                <a:lnTo>
                  <a:pt x="0" y="513567"/>
                </a:lnTo>
                <a:lnTo>
                  <a:pt x="550" y="519121"/>
                </a:lnTo>
                <a:lnTo>
                  <a:pt x="25906" y="540997"/>
                </a:lnTo>
                <a:lnTo>
                  <a:pt x="31460" y="540444"/>
                </a:lnTo>
                <a:lnTo>
                  <a:pt x="36574" y="538869"/>
                </a:lnTo>
                <a:close/>
              </a:path>
              <a:path w="53340" h="541020">
                <a:moveTo>
                  <a:pt x="36434" y="489924"/>
                </a:moveTo>
                <a:lnTo>
                  <a:pt x="33526" y="0"/>
                </a:lnTo>
                <a:lnTo>
                  <a:pt x="13715" y="0"/>
                </a:lnTo>
                <a:lnTo>
                  <a:pt x="16621" y="489702"/>
                </a:lnTo>
                <a:lnTo>
                  <a:pt x="20153" y="488375"/>
                </a:lnTo>
                <a:lnTo>
                  <a:pt x="25906" y="487660"/>
                </a:lnTo>
                <a:lnTo>
                  <a:pt x="32144" y="488375"/>
                </a:lnTo>
                <a:lnTo>
                  <a:pt x="36434" y="489924"/>
                </a:lnTo>
                <a:close/>
              </a:path>
              <a:path w="53340" h="541020">
                <a:moveTo>
                  <a:pt x="36574" y="513567"/>
                </a:moveTo>
                <a:lnTo>
                  <a:pt x="36434" y="489924"/>
                </a:lnTo>
                <a:lnTo>
                  <a:pt x="32144" y="488375"/>
                </a:lnTo>
                <a:lnTo>
                  <a:pt x="25906" y="487660"/>
                </a:lnTo>
                <a:lnTo>
                  <a:pt x="20153" y="488375"/>
                </a:lnTo>
                <a:lnTo>
                  <a:pt x="16621" y="489702"/>
                </a:lnTo>
                <a:lnTo>
                  <a:pt x="16763" y="513567"/>
                </a:lnTo>
                <a:lnTo>
                  <a:pt x="36574" y="513567"/>
                </a:lnTo>
                <a:close/>
              </a:path>
              <a:path w="53340" h="541020">
                <a:moveTo>
                  <a:pt x="53337" y="513567"/>
                </a:moveTo>
                <a:lnTo>
                  <a:pt x="36434" y="489924"/>
                </a:lnTo>
                <a:lnTo>
                  <a:pt x="36574" y="538869"/>
                </a:lnTo>
                <a:lnTo>
                  <a:pt x="53337" y="5135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60323" y="3553823"/>
            <a:ext cx="449580" cy="1905"/>
          </a:xfrm>
          <a:custGeom>
            <a:avLst/>
            <a:gdLst/>
            <a:ahLst/>
            <a:cxnLst/>
            <a:rect l="l" t="t" r="r" b="b"/>
            <a:pathLst>
              <a:path w="449579" h="1904">
                <a:moveTo>
                  <a:pt x="0" y="1523"/>
                </a:moveTo>
                <a:lnTo>
                  <a:pt x="449561" y="0"/>
                </a:lnTo>
              </a:path>
            </a:pathLst>
          </a:custGeom>
          <a:ln w="19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94645" y="3369426"/>
            <a:ext cx="266700" cy="186055"/>
          </a:xfrm>
          <a:custGeom>
            <a:avLst/>
            <a:gdLst/>
            <a:ahLst/>
            <a:cxnLst/>
            <a:rect l="l" t="t" r="r" b="b"/>
            <a:pathLst>
              <a:path w="266700" h="186054">
                <a:moveTo>
                  <a:pt x="0" y="185920"/>
                </a:moveTo>
                <a:lnTo>
                  <a:pt x="266689" y="0"/>
                </a:lnTo>
              </a:path>
            </a:pathLst>
          </a:custGeom>
          <a:ln w="19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52190" y="3639163"/>
            <a:ext cx="429895" cy="52069"/>
          </a:xfrm>
          <a:custGeom>
            <a:avLst/>
            <a:gdLst/>
            <a:ahLst/>
            <a:cxnLst/>
            <a:rect l="l" t="t" r="r" b="b"/>
            <a:pathLst>
              <a:path w="429895" h="52070">
                <a:moveTo>
                  <a:pt x="390128" y="35050"/>
                </a:moveTo>
                <a:lnTo>
                  <a:pt x="390128" y="15239"/>
                </a:lnTo>
                <a:lnTo>
                  <a:pt x="0" y="18287"/>
                </a:lnTo>
                <a:lnTo>
                  <a:pt x="0" y="38098"/>
                </a:lnTo>
                <a:lnTo>
                  <a:pt x="390128" y="35050"/>
                </a:lnTo>
                <a:close/>
              </a:path>
              <a:path w="429895" h="52070">
                <a:moveTo>
                  <a:pt x="429750" y="25906"/>
                </a:moveTo>
                <a:lnTo>
                  <a:pt x="376412" y="0"/>
                </a:lnTo>
                <a:lnTo>
                  <a:pt x="376412" y="15346"/>
                </a:lnTo>
                <a:lnTo>
                  <a:pt x="390128" y="15239"/>
                </a:lnTo>
                <a:lnTo>
                  <a:pt x="390128" y="45152"/>
                </a:lnTo>
                <a:lnTo>
                  <a:pt x="429750" y="25906"/>
                </a:lnTo>
                <a:close/>
              </a:path>
              <a:path w="429895" h="52070">
                <a:moveTo>
                  <a:pt x="390128" y="45152"/>
                </a:moveTo>
                <a:lnTo>
                  <a:pt x="390128" y="35050"/>
                </a:lnTo>
                <a:lnTo>
                  <a:pt x="376412" y="35157"/>
                </a:lnTo>
                <a:lnTo>
                  <a:pt x="376412" y="51813"/>
                </a:lnTo>
                <a:lnTo>
                  <a:pt x="390128" y="451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501881" y="3196080"/>
            <a:ext cx="281940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i="1" spc="114" dirty="0">
                <a:latin typeface="Cambria"/>
                <a:cs typeface="Cambria"/>
              </a:rPr>
              <a:t>k</a:t>
            </a:r>
            <a:r>
              <a:rPr sz="1450" i="1" spc="-165" dirty="0">
                <a:latin typeface="Cambria"/>
                <a:cs typeface="Cambria"/>
              </a:rPr>
              <a:t>T</a:t>
            </a:r>
            <a:r>
              <a:rPr sz="1500" i="1" spc="22" baseline="-16666" dirty="0">
                <a:latin typeface="Lucida Sans"/>
                <a:cs typeface="Lucida Sans"/>
              </a:rPr>
              <a:t>s</a:t>
            </a:r>
            <a:endParaRPr sz="1500" baseline="-16666">
              <a:latin typeface="Lucida Sans"/>
              <a:cs typeface="Lucida Sans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220">
              <a:lnSpc>
                <a:spcPts val="1275"/>
              </a:lnSpc>
            </a:pPr>
            <a:fld id="{81D60167-4931-47E6-BA6A-407CBD079E47}" type="slidenum">
              <a:rPr dirty="0"/>
              <a:pPr marL="109220">
                <a:lnSpc>
                  <a:spcPts val="1275"/>
                </a:lnSpc>
              </a:pPr>
              <a:t>7</a:t>
            </a:fld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4964679" y="3724908"/>
            <a:ext cx="397510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i="1" spc="75" dirty="0">
                <a:latin typeface="Cambria"/>
                <a:cs typeface="Cambria"/>
              </a:rPr>
              <a:t>u</a:t>
            </a:r>
            <a:r>
              <a:rPr sz="1450" dirty="0">
                <a:latin typeface="Stencil"/>
                <a:cs typeface="Stencil"/>
              </a:rPr>
              <a:t>(</a:t>
            </a:r>
            <a:r>
              <a:rPr sz="1450" i="1" spc="114" dirty="0">
                <a:latin typeface="Cambria"/>
                <a:cs typeface="Cambria"/>
              </a:rPr>
              <a:t>k</a:t>
            </a:r>
            <a:r>
              <a:rPr sz="1450" dirty="0">
                <a:latin typeface="Stencil"/>
                <a:cs typeface="Stencil"/>
              </a:rPr>
              <a:t>)</a:t>
            </a:r>
            <a:endParaRPr sz="1450">
              <a:latin typeface="Stencil"/>
              <a:cs typeface="Stenci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58725" y="3368292"/>
            <a:ext cx="440055" cy="643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i="1" spc="85" dirty="0">
                <a:latin typeface="Cambria"/>
                <a:cs typeface="Cambria"/>
              </a:rPr>
              <a:t>Y</a:t>
            </a:r>
            <a:r>
              <a:rPr sz="1500" spc="-352" baseline="30555" dirty="0">
                <a:latin typeface="Lucida Sans Unicode"/>
                <a:cs typeface="Lucida Sans Unicode"/>
              </a:rPr>
              <a:t>∗</a:t>
            </a:r>
            <a:r>
              <a:rPr sz="1450" dirty="0">
                <a:latin typeface="Stencil"/>
                <a:cs typeface="Stencil"/>
              </a:rPr>
              <a:t>(</a:t>
            </a:r>
            <a:r>
              <a:rPr sz="1450" i="1" spc="85" dirty="0">
                <a:latin typeface="Cambria"/>
                <a:cs typeface="Cambria"/>
              </a:rPr>
              <a:t>t</a:t>
            </a:r>
            <a:r>
              <a:rPr sz="1450" dirty="0">
                <a:latin typeface="Stencil"/>
                <a:cs typeface="Stencil"/>
              </a:rPr>
              <a:t>)</a:t>
            </a:r>
            <a:endParaRPr sz="1450">
              <a:latin typeface="Stencil"/>
              <a:cs typeface="Stencil"/>
            </a:endParaRPr>
          </a:p>
          <a:p>
            <a:pPr marL="19685">
              <a:lnSpc>
                <a:spcPct val="100000"/>
              </a:lnSpc>
              <a:spcBef>
                <a:spcPts val="1425"/>
              </a:spcBef>
            </a:pPr>
            <a:r>
              <a:rPr sz="1450" i="1" spc="35" dirty="0">
                <a:latin typeface="Cambria"/>
                <a:cs typeface="Cambria"/>
              </a:rPr>
              <a:t>Y</a:t>
            </a:r>
            <a:r>
              <a:rPr sz="1450" spc="35" dirty="0">
                <a:latin typeface="Stencil"/>
                <a:cs typeface="Stencil"/>
              </a:rPr>
              <a:t>(</a:t>
            </a:r>
            <a:r>
              <a:rPr sz="1450" i="1" spc="35" dirty="0">
                <a:latin typeface="Cambria"/>
                <a:cs typeface="Cambria"/>
              </a:rPr>
              <a:t>t</a:t>
            </a:r>
            <a:r>
              <a:rPr sz="1450" spc="35" dirty="0">
                <a:latin typeface="Stencil"/>
                <a:cs typeface="Stencil"/>
              </a:rPr>
              <a:t>)</a:t>
            </a:r>
            <a:endParaRPr sz="1450">
              <a:latin typeface="Stencil"/>
              <a:cs typeface="Stenci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01384" y="4643877"/>
            <a:ext cx="4279900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45" dirty="0">
                <a:latin typeface="Cambria"/>
                <a:cs typeface="Cambria"/>
              </a:rPr>
              <a:t>Rys. </a:t>
            </a:r>
            <a:r>
              <a:rPr sz="1450" spc="40" dirty="0">
                <a:latin typeface="Cambria"/>
                <a:cs typeface="Cambria"/>
              </a:rPr>
              <a:t>1. </a:t>
            </a:r>
            <a:r>
              <a:rPr sz="1450" dirty="0">
                <a:latin typeface="Cambria"/>
                <a:cs typeface="Cambria"/>
              </a:rPr>
              <a:t>Układ dyskretny </a:t>
            </a:r>
            <a:r>
              <a:rPr sz="1450" spc="-5" dirty="0">
                <a:latin typeface="Cambria"/>
                <a:cs typeface="Cambria"/>
              </a:rPr>
              <a:t>sterowania </a:t>
            </a:r>
            <a:r>
              <a:rPr sz="1450" dirty="0">
                <a:latin typeface="Cambria"/>
                <a:cs typeface="Cambria"/>
              </a:rPr>
              <a:t>obiektem</a:t>
            </a:r>
            <a:r>
              <a:rPr sz="1450" spc="-14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ciągłym</a:t>
            </a:r>
            <a:endParaRPr sz="1450"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46591" y="3737100"/>
            <a:ext cx="368300" cy="24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i="1" spc="95" dirty="0">
                <a:latin typeface="Cambria"/>
                <a:cs typeface="Cambria"/>
              </a:rPr>
              <a:t>u</a:t>
            </a:r>
            <a:r>
              <a:rPr sz="1450" spc="-15" dirty="0">
                <a:latin typeface="Stencil"/>
                <a:cs typeface="Stencil"/>
              </a:rPr>
              <a:t>(</a:t>
            </a:r>
            <a:r>
              <a:rPr sz="1450" i="1" spc="110" dirty="0">
                <a:latin typeface="Cambria"/>
                <a:cs typeface="Cambria"/>
              </a:rPr>
              <a:t>t</a:t>
            </a:r>
            <a:r>
              <a:rPr sz="1450" dirty="0">
                <a:latin typeface="Stencil"/>
                <a:cs typeface="Stencil"/>
              </a:rPr>
              <a:t>)</a:t>
            </a:r>
            <a:endParaRPr sz="1450">
              <a:latin typeface="Stencil"/>
              <a:cs typeface="Stenci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/>
        </p:nvGraphicFramePr>
        <p:xfrm>
          <a:off x="450156" y="213792"/>
          <a:ext cx="9711479" cy="7313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36868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04631" y="77556"/>
            <a:ext cx="6642331" cy="13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3632" tIns="51816" rIns="103632" bIns="51816" numCol="1" anchor="ctr" anchorCtr="0" compatLnSpc="1">
            <a:prstTxWarp prst="textNoShape">
              <a:avLst/>
            </a:prstTxWarp>
            <a:spAutoFit/>
          </a:bodyPr>
          <a:lstStyle/>
          <a:p>
            <a:pPr defTabSz="1036290" fontAlgn="base">
              <a:spcBef>
                <a:spcPct val="0"/>
              </a:spcBef>
              <a:spcAft>
                <a:spcPct val="0"/>
              </a:spcAft>
            </a:pPr>
            <a:r>
              <a:rPr lang="pl-PL" sz="408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Wzór rekurencyjny regulatora</a:t>
            </a:r>
            <a:endParaRPr lang="pl-PL" sz="4080" dirty="0">
              <a:latin typeface="Arial" pitchFamily="34" charset="0"/>
              <a:cs typeface="Arial" pitchFamily="34" charset="0"/>
            </a:endParaRPr>
          </a:p>
          <a:p>
            <a:pPr defTabSz="10362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408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dyskretyzacja T</a:t>
            </a:r>
            <a:r>
              <a:rPr lang="pl-PL" sz="4080" baseline="-30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pl-PL" sz="408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=2s</a:t>
            </a:r>
            <a:endParaRPr lang="pl-PL" sz="408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-2055072" y="1957493"/>
          <a:ext cx="13536930" cy="5133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Dokument" r:id="rId3" imgW="5712119" imgH="2170477" progId="Word.Document.12">
                  <p:embed/>
                </p:oleObj>
              </mc:Choice>
              <mc:Fallback>
                <p:oleObj name="Dokument" r:id="rId3" imgW="5712119" imgH="217047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055072" y="1957493"/>
                        <a:ext cx="13536930" cy="51330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375744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-5833741" y="703446"/>
          <a:ext cx="22169744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Dokument" r:id="rId3" imgW="5721102" imgH="315418" progId="Word.Document.12">
                  <p:embed/>
                </p:oleObj>
              </mc:Choice>
              <mc:Fallback>
                <p:oleObj name="Dokument" r:id="rId3" imgW="5721102" imgH="31541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833741" y="703446"/>
                        <a:ext cx="22169744" cy="1224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5101" y="0"/>
            <a:ext cx="5354927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3632" tIns="51816" rIns="103632" bIns="51816" numCol="1" anchor="ctr" anchorCtr="0" compatLnSpc="1">
            <a:prstTxWarp prst="textNoShape">
              <a:avLst/>
            </a:prstTxWarp>
            <a:spAutoFit/>
          </a:bodyPr>
          <a:lstStyle/>
          <a:p>
            <a:pPr indent="509150" defTabSz="1036290" fontAlgn="base">
              <a:spcBef>
                <a:spcPct val="0"/>
              </a:spcBef>
              <a:spcAft>
                <a:spcPct val="0"/>
              </a:spcAft>
            </a:pPr>
            <a:r>
              <a:rPr lang="pl-PL" sz="408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Wymuszenie skokowe</a:t>
            </a:r>
            <a:endParaRPr lang="pl-PL" sz="408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858202" y="2498841"/>
          <a:ext cx="5875851" cy="5608320"/>
        </p:xfrm>
        <a:graphic>
          <a:graphicData uri="http://schemas.openxmlformats.org/drawingml/2006/table">
            <a:tbl>
              <a:tblPr/>
              <a:tblGrid>
                <a:gridCol w="1066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9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0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6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nT</a:t>
                      </a:r>
                      <a:r>
                        <a:rPr lang="pl-PL" sz="3200" baseline="-25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l-PL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e(nT</a:t>
                      </a:r>
                      <a:r>
                        <a:rPr lang="pl-PL" sz="3200" baseline="-25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  <a:r>
                        <a:rPr lang="pl-PL" sz="3200" baseline="-2500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(nT</a:t>
                      </a:r>
                      <a:r>
                        <a:rPr lang="pl-PL" sz="3200" baseline="-25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1,5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2,5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3,5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6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latin typeface="Calibri"/>
                          <a:ea typeface="Calibri"/>
                          <a:cs typeface="Times New Roman"/>
                        </a:rPr>
                        <a:t>4,5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6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6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latin typeface="Calibri"/>
                          <a:ea typeface="Calibri"/>
                          <a:cs typeface="Times New Roman"/>
                        </a:rPr>
                        <a:t>5,5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13375" y="1869009"/>
            <a:ext cx="30037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3632" tIns="51816" rIns="103632" bIns="51816" numCol="1" anchor="ctr" anchorCtr="0" compatLnSpc="1">
            <a:prstTxWarp prst="textNoShape">
              <a:avLst/>
            </a:prstTxWarp>
            <a:spAutoFit/>
          </a:bodyPr>
          <a:lstStyle/>
          <a:p>
            <a:pPr indent="509150" defTabSz="1036290" fontAlgn="base">
              <a:spcBef>
                <a:spcPct val="0"/>
              </a:spcBef>
              <a:spcAft>
                <a:spcPct val="0"/>
              </a:spcAft>
            </a:pPr>
            <a:r>
              <a:rPr lang="pl-PL" sz="272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Tabela wartości:</a:t>
            </a:r>
            <a:endParaRPr lang="pl-PL" sz="272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359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04631" y="77556"/>
            <a:ext cx="6642331" cy="13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3632" tIns="51816" rIns="103632" bIns="51816" numCol="1" anchor="ctr" anchorCtr="0" compatLnSpc="1">
            <a:prstTxWarp prst="textNoShape">
              <a:avLst/>
            </a:prstTxWarp>
            <a:spAutoFit/>
          </a:bodyPr>
          <a:lstStyle/>
          <a:p>
            <a:pPr defTabSz="1036290" fontAlgn="base">
              <a:spcBef>
                <a:spcPct val="0"/>
              </a:spcBef>
              <a:spcAft>
                <a:spcPct val="0"/>
              </a:spcAft>
            </a:pPr>
            <a:r>
              <a:rPr lang="pl-PL" sz="408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Wzór rekurencyjny regulatora</a:t>
            </a:r>
            <a:endParaRPr lang="pl-PL" sz="4080" dirty="0">
              <a:latin typeface="Arial" pitchFamily="34" charset="0"/>
              <a:cs typeface="Arial" pitchFamily="34" charset="0"/>
            </a:endParaRPr>
          </a:p>
          <a:p>
            <a:pPr defTabSz="10362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408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dyskretyzacja T</a:t>
            </a:r>
            <a:r>
              <a:rPr lang="pl-PL" sz="4080" baseline="-30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pl-PL" sz="408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=1s</a:t>
            </a:r>
            <a:endParaRPr lang="pl-PL" sz="408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806" name="Object 14"/>
          <p:cNvGraphicFramePr>
            <a:graphicFrameLocks noChangeAspect="1"/>
          </p:cNvGraphicFramePr>
          <p:nvPr/>
        </p:nvGraphicFramePr>
        <p:xfrm>
          <a:off x="-2569379" y="1927582"/>
          <a:ext cx="15666136" cy="505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Dokument" r:id="rId3" imgW="5721102" imgH="1847138" progId="Word.Document.12">
                  <p:embed/>
                </p:oleObj>
              </mc:Choice>
              <mc:Fallback>
                <p:oleObj name="Dokument" r:id="rId3" imgW="5721102" imgH="184713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69379" y="1927582"/>
                        <a:ext cx="15666136" cy="505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241922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-5833741" y="703446"/>
          <a:ext cx="22169744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Dokument" r:id="rId3" imgW="5721102" imgH="315418" progId="Word.Document.12">
                  <p:embed/>
                </p:oleObj>
              </mc:Choice>
              <mc:Fallback>
                <p:oleObj name="Dokument" r:id="rId3" imgW="5721102" imgH="31541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833741" y="703446"/>
                        <a:ext cx="22169744" cy="1224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5101" y="0"/>
            <a:ext cx="5354927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3632" tIns="51816" rIns="103632" bIns="51816" numCol="1" anchor="ctr" anchorCtr="0" compatLnSpc="1">
            <a:prstTxWarp prst="textNoShape">
              <a:avLst/>
            </a:prstTxWarp>
            <a:spAutoFit/>
          </a:bodyPr>
          <a:lstStyle/>
          <a:p>
            <a:pPr indent="509150" defTabSz="1036290" fontAlgn="base">
              <a:spcBef>
                <a:spcPct val="0"/>
              </a:spcBef>
              <a:spcAft>
                <a:spcPct val="0"/>
              </a:spcAft>
            </a:pPr>
            <a:r>
              <a:rPr lang="pl-PL" sz="408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Wymuszenie skokowe</a:t>
            </a:r>
            <a:endParaRPr lang="pl-PL" sz="408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13375" y="1869009"/>
            <a:ext cx="30037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3632" tIns="51816" rIns="103632" bIns="51816" numCol="1" anchor="ctr" anchorCtr="0" compatLnSpc="1">
            <a:prstTxWarp prst="textNoShape">
              <a:avLst/>
            </a:prstTxWarp>
            <a:spAutoFit/>
          </a:bodyPr>
          <a:lstStyle/>
          <a:p>
            <a:pPr indent="509150" defTabSz="1036290" fontAlgn="base">
              <a:spcBef>
                <a:spcPct val="0"/>
              </a:spcBef>
              <a:spcAft>
                <a:spcPct val="0"/>
              </a:spcAft>
            </a:pPr>
            <a:r>
              <a:rPr lang="pl-PL" sz="272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Tabela wartości:</a:t>
            </a:r>
            <a:endParaRPr lang="pl-PL" sz="272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531765" y="2335628"/>
          <a:ext cx="6773553" cy="5608320"/>
        </p:xfrm>
        <a:graphic>
          <a:graphicData uri="http://schemas.openxmlformats.org/drawingml/2006/table">
            <a:tbl>
              <a:tblPr/>
              <a:tblGrid>
                <a:gridCol w="1229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7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3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6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nT</a:t>
                      </a:r>
                      <a:r>
                        <a:rPr lang="pl-PL" sz="3200" baseline="-25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l-PL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e(nT</a:t>
                      </a:r>
                      <a:r>
                        <a:rPr lang="pl-PL" sz="3200" baseline="-25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y</a:t>
                      </a:r>
                      <a:r>
                        <a:rPr lang="pl-PL" sz="3200" baseline="-2500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(nT</a:t>
                      </a:r>
                      <a:r>
                        <a:rPr lang="pl-PL" sz="3200" baseline="-250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2,76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3,26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3,76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4,26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4,76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5,26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6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latin typeface="Calibri"/>
                          <a:ea typeface="Calibri"/>
                          <a:cs typeface="Times New Roman"/>
                        </a:rPr>
                        <a:t>5,76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6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latin typeface="Calibri"/>
                          <a:ea typeface="Calibri"/>
                          <a:cs typeface="Times New Roman"/>
                        </a:rPr>
                        <a:t>6,26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6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3200" dirty="0">
                          <a:latin typeface="Calibri"/>
                          <a:ea typeface="Calibri"/>
                          <a:cs typeface="Times New Roman"/>
                        </a:rPr>
                        <a:t>6,76</a:t>
                      </a:r>
                    </a:p>
                  </a:txBody>
                  <a:tcPr marL="77724" marR="77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4201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50156" y="295402"/>
            <a:ext cx="9303434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80" dirty="0"/>
              <a:t>Transmitancja zastępcza układu z zastosowaniem regulatora </a:t>
            </a:r>
            <a:r>
              <a:rPr lang="pl-PL" sz="4080" dirty="0" err="1"/>
              <a:t>deadbeat</a:t>
            </a:r>
            <a:endParaRPr lang="pl-PL" sz="4080" dirty="0"/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-2416394" y="1927584"/>
          <a:ext cx="14373429" cy="5467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Dokument" r:id="rId3" imgW="5721102" imgH="2176239" progId="Word.Document.12">
                  <p:embed/>
                </p:oleObj>
              </mc:Choice>
              <mc:Fallback>
                <p:oleObj name="Dokument" r:id="rId3" imgW="5721102" imgH="217623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416394" y="1927584"/>
                        <a:ext cx="14373429" cy="54678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393896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-937198" y="377011"/>
          <a:ext cx="12058602" cy="709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Dokument" r:id="rId3" imgW="5721102" imgH="3369137" progId="Word.Document.12">
                  <p:embed/>
                </p:oleObj>
              </mc:Choice>
              <mc:Fallback>
                <p:oleObj name="Dokument" r:id="rId3" imgW="5721102" imgH="336913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37198" y="377011"/>
                        <a:ext cx="12058602" cy="709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924281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05329" y="66929"/>
            <a:ext cx="10607006" cy="1779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3632" tIns="51816" rIns="103632" bIns="51816" numCol="1" anchor="ctr" anchorCtr="0" compatLnSpc="1">
            <a:prstTxWarp prst="textNoShape">
              <a:avLst/>
            </a:prstTxWarp>
            <a:spAutoFit/>
          </a:bodyPr>
          <a:lstStyle/>
          <a:p>
            <a:pPr defTabSz="1036290" fontAlgn="base">
              <a:spcBef>
                <a:spcPct val="0"/>
              </a:spcBef>
              <a:spcAft>
                <a:spcPct val="0"/>
              </a:spcAft>
            </a:pPr>
            <a:r>
              <a:rPr lang="pl-PL" sz="3627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Przykład 2:</a:t>
            </a:r>
            <a:endParaRPr lang="pl-PL" sz="3627" dirty="0">
              <a:latin typeface="Arial" pitchFamily="34" charset="0"/>
              <a:cs typeface="Arial" pitchFamily="34" charset="0"/>
            </a:endParaRPr>
          </a:p>
          <a:p>
            <a:pPr defTabSz="10362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3627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Transmitancja impulsowa obiektu całkującego z inercją </a:t>
            </a:r>
          </a:p>
          <a:p>
            <a:pPr defTabSz="10362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3627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 uwzględnieniem członu formującego</a:t>
            </a:r>
            <a:endParaRPr lang="pl-PL" sz="3627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-1430762" y="2254357"/>
          <a:ext cx="12847850" cy="4226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Dokument" r:id="rId3" imgW="5720103" imgH="2208522" progId="Word.Document.12">
                  <p:embed/>
                </p:oleObj>
              </mc:Choice>
              <mc:Fallback>
                <p:oleObj name="Dokument" r:id="rId3" imgW="5720103" imgH="220852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30762" y="2254357"/>
                        <a:ext cx="12847850" cy="42262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061863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-2176938" y="785055"/>
          <a:ext cx="14623627" cy="788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Dokument" r:id="rId3" imgW="5720103" imgH="3086171" progId="Word.Document.12">
                  <p:embed/>
                </p:oleObj>
              </mc:Choice>
              <mc:Fallback>
                <p:oleObj name="Dokument" r:id="rId3" imgW="5720103" imgH="3086171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176938" y="785055"/>
                        <a:ext cx="14623627" cy="788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rostokąt 2"/>
          <p:cNvSpPr/>
          <p:nvPr/>
        </p:nvSpPr>
        <p:spPr>
          <a:xfrm>
            <a:off x="286938" y="50575"/>
            <a:ext cx="10150279" cy="7201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80" dirty="0"/>
              <a:t>Wyznaczyć transmitancję regulatora cyfrowego</a:t>
            </a:r>
          </a:p>
        </p:txBody>
      </p:sp>
    </p:spTree>
    <p:extLst>
      <p:ext uri="{BB962C8B-B14F-4D97-AF65-F5344CB8AC3E}">
        <p14:creationId xmlns:p14="http://schemas.microsoft.com/office/powerpoint/2010/main" val="111584278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837511" y="6008036"/>
            <a:ext cx="6458691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3632" tIns="51816" rIns="103632" bIns="51816" numCol="1" anchor="ctr" anchorCtr="0" compatLnSpc="1">
            <a:prstTxWarp prst="textNoShape">
              <a:avLst/>
            </a:prstTxWarp>
            <a:spAutoFit/>
          </a:bodyPr>
          <a:lstStyle/>
          <a:p>
            <a:pPr defTabSz="1036290" fontAlgn="base">
              <a:spcBef>
                <a:spcPct val="0"/>
              </a:spcBef>
              <a:spcAft>
                <a:spcPct val="0"/>
              </a:spcAft>
            </a:pPr>
            <a:r>
              <a:rPr lang="pl-PL" sz="408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Czas regulacji wynosi (p+1)T</a:t>
            </a:r>
            <a:r>
              <a:rPr lang="pl-PL" sz="4080" b="1" baseline="-30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</a:t>
            </a:r>
            <a:endParaRPr lang="pl-PL" sz="408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-2732598" y="2090800"/>
          <a:ext cx="16569730" cy="326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Dokument" r:id="rId3" imgW="5729099" imgH="1129280" progId="Word.Document.12">
                  <p:embed/>
                </p:oleObj>
              </mc:Choice>
              <mc:Fallback>
                <p:oleObj name="Dokument" r:id="rId3" imgW="5729099" imgH="112928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732598" y="2090800"/>
                        <a:ext cx="16569730" cy="326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2766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" y="362699"/>
            <a:ext cx="10317772" cy="7028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-2106013" y="2417237"/>
          <a:ext cx="13670029" cy="2693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Dokument" r:id="rId3" imgW="5729099" imgH="1129280" progId="Word.Document.12">
                  <p:embed/>
                </p:oleObj>
              </mc:Choice>
              <mc:Fallback>
                <p:oleObj name="Dokument" r:id="rId3" imgW="5729099" imgH="112928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106013" y="2417237"/>
                        <a:ext cx="13670029" cy="2693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450156" y="540229"/>
            <a:ext cx="9871549" cy="13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3632" tIns="51816" rIns="103632" bIns="51816" numCol="1" anchor="ctr" anchorCtr="0" compatLnSpc="1">
            <a:prstTxWarp prst="textNoShape">
              <a:avLst/>
            </a:prstTxWarp>
            <a:spAutoFit/>
          </a:bodyPr>
          <a:lstStyle/>
          <a:p>
            <a:pPr defTabSz="1036290" fontAlgn="base">
              <a:spcBef>
                <a:spcPct val="0"/>
              </a:spcBef>
              <a:spcAft>
                <a:spcPct val="0"/>
              </a:spcAft>
            </a:pPr>
            <a:r>
              <a:rPr lang="pl-PL" sz="408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Badanie właściwości otrzymanego regulatora </a:t>
            </a:r>
          </a:p>
          <a:p>
            <a:pPr defTabSz="1036290" fontAlgn="base">
              <a:spcBef>
                <a:spcPct val="0"/>
              </a:spcBef>
              <a:spcAft>
                <a:spcPct val="0"/>
              </a:spcAft>
            </a:pPr>
            <a:r>
              <a:rPr lang="pl-PL" sz="408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cyfrowego na wymuszenie skokowe:</a:t>
            </a:r>
            <a:endParaRPr lang="pl-PL" sz="408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03584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-1998116" y="3314937"/>
          <a:ext cx="13850449" cy="1277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0" name="Dokument" r:id="rId3" imgW="5729099" imgH="528101" progId="Word.Document.12">
                  <p:embed/>
                </p:oleObj>
              </mc:Choice>
              <mc:Fallback>
                <p:oleObj name="Dokument" r:id="rId3" imgW="5729099" imgH="528101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998116" y="3314937"/>
                        <a:ext cx="13850449" cy="1277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rostokąt 2"/>
          <p:cNvSpPr/>
          <p:nvPr/>
        </p:nvSpPr>
        <p:spPr>
          <a:xfrm>
            <a:off x="1034780" y="866665"/>
            <a:ext cx="8892947" cy="13480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080" dirty="0"/>
              <a:t>Przybliżona postać równania odpowiedzi </a:t>
            </a:r>
          </a:p>
          <a:p>
            <a:pPr algn="ctr"/>
            <a:r>
              <a:rPr lang="pl-PL" sz="4080" dirty="0"/>
              <a:t>regulatora:</a:t>
            </a:r>
          </a:p>
        </p:txBody>
      </p:sp>
      <p:sp>
        <p:nvSpPr>
          <p:cNvPr id="4" name="Prostokąt 3"/>
          <p:cNvSpPr/>
          <p:nvPr/>
        </p:nvSpPr>
        <p:spPr>
          <a:xfrm>
            <a:off x="694983" y="4865510"/>
            <a:ext cx="5181600" cy="9294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720" dirty="0"/>
              <a:t>Dane:</a:t>
            </a:r>
          </a:p>
          <a:p>
            <a:r>
              <a:rPr lang="pl-PL" sz="2720" dirty="0"/>
              <a:t>	k=1,    T</a:t>
            </a:r>
            <a:r>
              <a:rPr lang="pl-PL" sz="2720" baseline="-25000" dirty="0"/>
              <a:t>1</a:t>
            </a:r>
            <a:r>
              <a:rPr lang="pl-PL" sz="2720" dirty="0"/>
              <a:t>=8, T</a:t>
            </a:r>
            <a:r>
              <a:rPr lang="pl-PL" sz="1587" dirty="0"/>
              <a:t>0</a:t>
            </a:r>
            <a:r>
              <a:rPr lang="pl-PL" sz="2720" dirty="0"/>
              <a:t>=0.5s </a:t>
            </a:r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-4735495" y="6334472"/>
          <a:ext cx="20720466" cy="1142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1" name="Dokument" r:id="rId5" imgW="5729099" imgH="315349" progId="Word.Document.12">
                  <p:embed/>
                </p:oleObj>
              </mc:Choice>
              <mc:Fallback>
                <p:oleObj name="Dokument" r:id="rId5" imgW="5729099" imgH="31534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735495" y="6334472"/>
                        <a:ext cx="20720466" cy="11425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645359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/>
        </p:nvGraphicFramePr>
        <p:xfrm>
          <a:off x="165100" y="458620"/>
          <a:ext cx="10363200" cy="7313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522224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65100" y="-107173"/>
            <a:ext cx="6489469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3632" tIns="51816" rIns="103632" bIns="51816" numCol="1" anchor="ctr" anchorCtr="0" compatLnSpc="1">
            <a:prstTxWarp prst="textNoShape">
              <a:avLst/>
            </a:prstTxWarp>
            <a:spAutoFit/>
          </a:bodyPr>
          <a:lstStyle/>
          <a:p>
            <a:pPr defTabSz="1036290" fontAlgn="base">
              <a:spcBef>
                <a:spcPct val="0"/>
              </a:spcBef>
              <a:spcAft>
                <a:spcPct val="0"/>
              </a:spcAft>
            </a:pPr>
            <a:r>
              <a:rPr lang="pl-PL" sz="408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Wzór rekurencyjny regulatora</a:t>
            </a:r>
            <a:endParaRPr lang="pl-PL" sz="408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-202716" y="519828"/>
          <a:ext cx="11260174" cy="7038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Dokument" r:id="rId3" imgW="5729099" imgH="3581873" progId="Word.Document.12">
                  <p:embed/>
                </p:oleObj>
              </mc:Choice>
              <mc:Fallback>
                <p:oleObj name="Dokument" r:id="rId3" imgW="5729099" imgH="358187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02716" y="519828"/>
                        <a:ext cx="11260174" cy="7038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086306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-202716" y="866665"/>
          <a:ext cx="11158253" cy="2866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name="Dokument" r:id="rId3" imgW="5729099" imgH="1471628" progId="Word.Document.12">
                  <p:embed/>
                </p:oleObj>
              </mc:Choice>
              <mc:Fallback>
                <p:oleObj name="Dokument" r:id="rId3" imgW="5729099" imgH="147162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02716" y="866665"/>
                        <a:ext cx="11158253" cy="28660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rostokąt 2"/>
          <p:cNvSpPr/>
          <p:nvPr/>
        </p:nvSpPr>
        <p:spPr>
          <a:xfrm>
            <a:off x="1021419" y="3967810"/>
            <a:ext cx="5181600" cy="9294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720" b="1" dirty="0"/>
              <a:t>Dane:</a:t>
            </a:r>
          </a:p>
          <a:p>
            <a:r>
              <a:rPr lang="pl-PL" sz="2720" b="1" dirty="0"/>
              <a:t>	k=1,    T</a:t>
            </a:r>
            <a:r>
              <a:rPr lang="pl-PL" sz="2720" b="1" baseline="-25000" dirty="0"/>
              <a:t>1</a:t>
            </a:r>
            <a:r>
              <a:rPr lang="pl-PL" sz="2720" b="1" dirty="0"/>
              <a:t>=8,    T</a:t>
            </a:r>
            <a:r>
              <a:rPr lang="pl-PL" sz="2720" b="1" baseline="-25000" dirty="0"/>
              <a:t>0</a:t>
            </a:r>
            <a:r>
              <a:rPr lang="pl-PL" sz="2720" b="1" dirty="0"/>
              <a:t>=0,5</a:t>
            </a:r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-202716" y="5599991"/>
          <a:ext cx="11005461" cy="1713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" name="Dokument" r:id="rId5" imgW="5729099" imgH="892048" progId="Word.Document.12">
                  <p:embed/>
                </p:oleObj>
              </mc:Choice>
              <mc:Fallback>
                <p:oleObj name="Dokument" r:id="rId5" imgW="5729099" imgH="89204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02716" y="5599991"/>
                        <a:ext cx="11005461" cy="17137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614180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-2732597" y="2743673"/>
          <a:ext cx="15726516" cy="3735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Dokument" r:id="rId3" imgW="5729819" imgH="1363632" progId="Word.Document.12">
                  <p:embed/>
                </p:oleObj>
              </mc:Choice>
              <mc:Fallback>
                <p:oleObj name="Dokument" r:id="rId3" imgW="5729819" imgH="136363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732597" y="2743673"/>
                        <a:ext cx="15726516" cy="37350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65100" y="378984"/>
            <a:ext cx="10101740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3632" tIns="51816" rIns="103632" bIns="51816" numCol="1" anchor="ctr" anchorCtr="0" compatLnSpc="1">
            <a:prstTxWarp prst="textNoShape">
              <a:avLst/>
            </a:prstTxWarp>
            <a:spAutoFit/>
          </a:bodyPr>
          <a:lstStyle/>
          <a:p>
            <a:pPr defTabSz="1036290" fontAlgn="base">
              <a:spcBef>
                <a:spcPct val="0"/>
              </a:spcBef>
              <a:spcAft>
                <a:spcPct val="0"/>
              </a:spcAft>
            </a:pPr>
            <a:r>
              <a:rPr lang="pl-PL" sz="408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Transmitancja impulsowa układu zamkniętego:</a:t>
            </a:r>
            <a:endParaRPr lang="pl-PL" sz="408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30617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05329" y="136819"/>
            <a:ext cx="10314747" cy="163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3632" tIns="51816" rIns="103632" bIns="51816" numCol="1" anchor="ctr" anchorCtr="0" compatLnSpc="1">
            <a:prstTxWarp prst="textNoShape">
              <a:avLst/>
            </a:prstTxWarp>
            <a:spAutoFit/>
          </a:bodyPr>
          <a:lstStyle/>
          <a:p>
            <a:pPr defTabSz="1036290" fontAlgn="base">
              <a:spcBef>
                <a:spcPct val="0"/>
              </a:spcBef>
              <a:spcAft>
                <a:spcPct val="0"/>
              </a:spcAft>
            </a:pPr>
            <a:r>
              <a:rPr lang="pl-PL" sz="3627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Przykład 2:</a:t>
            </a:r>
            <a:endParaRPr lang="pl-PL" sz="3627" dirty="0">
              <a:latin typeface="Arial" pitchFamily="34" charset="0"/>
              <a:cs typeface="Arial" pitchFamily="34" charset="0"/>
            </a:endParaRPr>
          </a:p>
          <a:p>
            <a:pPr defTabSz="10362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3173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Transmitancja impulsowa obiektu inercyjnego z opóźnieniem </a:t>
            </a:r>
          </a:p>
          <a:p>
            <a:pPr defTabSz="10362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3173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 uwzględnieniem członu formującego</a:t>
            </a:r>
            <a:endParaRPr lang="pl-PL" sz="3173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-1430762" y="2254356"/>
          <a:ext cx="12847850" cy="552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Dokument" r:id="rId3" imgW="5712119" imgH="2462491" progId="Word.Document.12">
                  <p:embed/>
                </p:oleObj>
              </mc:Choice>
              <mc:Fallback>
                <p:oleObj name="Dokument" r:id="rId3" imgW="5712119" imgH="2462491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30762" y="2254356"/>
                        <a:ext cx="12847850" cy="5527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465920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-2176938" y="1636876"/>
          <a:ext cx="14623627" cy="788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name="Dokument" r:id="rId3" imgW="5712119" imgH="3086845" progId="Word.Document.12">
                  <p:embed/>
                </p:oleObj>
              </mc:Choice>
              <mc:Fallback>
                <p:oleObj name="Dokument" r:id="rId3" imgW="5712119" imgH="308684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176938" y="1636876"/>
                        <a:ext cx="14623627" cy="788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rostokąt 2"/>
          <p:cNvSpPr/>
          <p:nvPr/>
        </p:nvSpPr>
        <p:spPr>
          <a:xfrm>
            <a:off x="286938" y="50575"/>
            <a:ext cx="10150279" cy="7201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80" dirty="0"/>
              <a:t>Wyznaczyć transmitancję regulatora cyfrowego</a:t>
            </a:r>
          </a:p>
        </p:txBody>
      </p:sp>
    </p:spTree>
    <p:extLst>
      <p:ext uri="{BB962C8B-B14F-4D97-AF65-F5344CB8AC3E}">
        <p14:creationId xmlns:p14="http://schemas.microsoft.com/office/powerpoint/2010/main" val="347788244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837511" y="6008036"/>
            <a:ext cx="6458691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3632" tIns="51816" rIns="103632" bIns="51816" numCol="1" anchor="ctr" anchorCtr="0" compatLnSpc="1">
            <a:prstTxWarp prst="textNoShape">
              <a:avLst/>
            </a:prstTxWarp>
            <a:spAutoFit/>
          </a:bodyPr>
          <a:lstStyle/>
          <a:p>
            <a:pPr defTabSz="1036290" fontAlgn="base">
              <a:spcBef>
                <a:spcPct val="0"/>
              </a:spcBef>
              <a:spcAft>
                <a:spcPct val="0"/>
              </a:spcAft>
            </a:pPr>
            <a:r>
              <a:rPr lang="pl-PL" sz="408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Czas regulacji wynosi (p+1)T</a:t>
            </a:r>
            <a:r>
              <a:rPr lang="pl-PL" sz="4080" b="1" baseline="-30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</a:t>
            </a:r>
            <a:endParaRPr lang="pl-PL" sz="408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-2729759" y="2088833"/>
          <a:ext cx="16530744" cy="3240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Dokument" r:id="rId3" imgW="5721821" imgH="1128807" progId="Word.Document.12">
                  <p:embed/>
                </p:oleObj>
              </mc:Choice>
              <mc:Fallback>
                <p:oleObj name="Dokument" r:id="rId3" imgW="5721821" imgH="112880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729759" y="2088833"/>
                        <a:ext cx="16530744" cy="32402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97773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450156" y="621805"/>
            <a:ext cx="8268738" cy="66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3632" tIns="51816" rIns="103632" bIns="51816" numCol="1" anchor="ctr" anchorCtr="0" compatLnSpc="1">
            <a:prstTxWarp prst="textNoShape">
              <a:avLst/>
            </a:prstTxWarp>
            <a:spAutoFit/>
          </a:bodyPr>
          <a:lstStyle/>
          <a:p>
            <a:pPr defTabSz="1036290" fontAlgn="base">
              <a:spcBef>
                <a:spcPct val="0"/>
              </a:spcBef>
              <a:spcAft>
                <a:spcPct val="0"/>
              </a:spcAft>
            </a:pPr>
            <a:r>
              <a:rPr lang="pl-PL" sz="3627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Dla parametrów k=2, T</a:t>
            </a:r>
            <a:r>
              <a:rPr lang="pl-PL" sz="3627" baseline="-30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pl-PL" sz="3627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=5  i  T</a:t>
            </a:r>
            <a:r>
              <a:rPr lang="pl-PL" sz="3627" baseline="-30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pl-PL" sz="3627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=2  oraz </a:t>
            </a:r>
            <a:r>
              <a:rPr lang="pl-PL" sz="3627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τ</a:t>
            </a:r>
            <a:r>
              <a:rPr lang="pl-PL" sz="3627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=4</a:t>
            </a:r>
            <a:endParaRPr lang="pl-PL" sz="3627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-5227951" y="2009192"/>
          <a:ext cx="19796476" cy="1713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6" name="Dokument" r:id="rId3" imgW="5721102" imgH="495091" progId="Word.Document.12">
                  <p:embed/>
                </p:oleObj>
              </mc:Choice>
              <mc:Fallback>
                <p:oleObj name="Dokument" r:id="rId3" imgW="5721102" imgH="495091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227951" y="2009192"/>
                        <a:ext cx="19796476" cy="17137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94983" y="4375822"/>
            <a:ext cx="8268738" cy="66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3632" tIns="51816" rIns="103632" bIns="51816" numCol="1" anchor="ctr" anchorCtr="0" compatLnSpc="1">
            <a:prstTxWarp prst="textNoShape">
              <a:avLst/>
            </a:prstTxWarp>
            <a:spAutoFit/>
          </a:bodyPr>
          <a:lstStyle/>
          <a:p>
            <a:pPr defTabSz="1036290" fontAlgn="base">
              <a:spcBef>
                <a:spcPct val="0"/>
              </a:spcBef>
              <a:spcAft>
                <a:spcPct val="0"/>
              </a:spcAft>
            </a:pPr>
            <a:r>
              <a:rPr lang="pl-PL" sz="3627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Dla parametrów k=2, T</a:t>
            </a:r>
            <a:r>
              <a:rPr lang="pl-PL" sz="3627" baseline="-30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pl-PL" sz="3627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=5  i  T</a:t>
            </a:r>
            <a:r>
              <a:rPr lang="pl-PL" sz="3627" baseline="-30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pl-PL" sz="3627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=1  oraz </a:t>
            </a:r>
            <a:r>
              <a:rPr lang="pl-PL" sz="3627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τ</a:t>
            </a:r>
            <a:r>
              <a:rPr lang="pl-PL" sz="3627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=4</a:t>
            </a:r>
            <a:endParaRPr lang="pl-PL" sz="3627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6327" name="Object 7"/>
          <p:cNvGraphicFramePr>
            <a:graphicFrameLocks noChangeAspect="1"/>
          </p:cNvGraphicFramePr>
          <p:nvPr/>
        </p:nvGraphicFramePr>
        <p:xfrm>
          <a:off x="-4792452" y="5436772"/>
          <a:ext cx="19545887" cy="1713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7" name="Dokument" r:id="rId5" imgW="5721102" imgH="501212" progId="Word.Document.12">
                  <p:embed/>
                </p:oleObj>
              </mc:Choice>
              <mc:Fallback>
                <p:oleObj name="Dokument" r:id="rId5" imgW="5721102" imgH="50121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792452" y="5436772"/>
                        <a:ext cx="19545887" cy="17137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6784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700" y="110387"/>
            <a:ext cx="9448799" cy="731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-2105448" y="3000842"/>
          <a:ext cx="13653876" cy="2680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0" name="Dokument" r:id="rId3" imgW="5721821" imgH="1128807" progId="Word.Document.12">
                  <p:embed/>
                </p:oleObj>
              </mc:Choice>
              <mc:Fallback>
                <p:oleObj name="Dokument" r:id="rId3" imgW="5721821" imgH="112880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105448" y="3000842"/>
                        <a:ext cx="13653876" cy="26807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450156" y="540229"/>
            <a:ext cx="9871549" cy="13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3632" tIns="51816" rIns="103632" bIns="51816" numCol="1" anchor="ctr" anchorCtr="0" compatLnSpc="1">
            <a:prstTxWarp prst="textNoShape">
              <a:avLst/>
            </a:prstTxWarp>
            <a:spAutoFit/>
          </a:bodyPr>
          <a:lstStyle/>
          <a:p>
            <a:pPr defTabSz="1036290" fontAlgn="base">
              <a:spcBef>
                <a:spcPct val="0"/>
              </a:spcBef>
              <a:spcAft>
                <a:spcPct val="0"/>
              </a:spcAft>
            </a:pPr>
            <a:r>
              <a:rPr lang="pl-PL" sz="408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Badanie właściwości otrzymanego regulatora </a:t>
            </a:r>
          </a:p>
          <a:p>
            <a:pPr defTabSz="1036290" fontAlgn="base">
              <a:spcBef>
                <a:spcPct val="0"/>
              </a:spcBef>
              <a:spcAft>
                <a:spcPct val="0"/>
              </a:spcAft>
            </a:pPr>
            <a:r>
              <a:rPr lang="pl-PL" sz="408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cyfrowego na wymuszenie skokowe:</a:t>
            </a:r>
            <a:endParaRPr lang="pl-PL" sz="408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-3793516" y="5787938"/>
          <a:ext cx="18280431" cy="1689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1" name="Dokument" r:id="rId5" imgW="5721102" imgH="528217" progId="Word.Document.12">
                  <p:embed/>
                </p:oleObj>
              </mc:Choice>
              <mc:Fallback>
                <p:oleObj name="Dokument" r:id="rId5" imgW="5721102" imgH="52821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793516" y="5787938"/>
                        <a:ext cx="18280431" cy="1689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368547" y="4855604"/>
            <a:ext cx="9680279" cy="66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3632" tIns="51816" rIns="103632" bIns="51816" numCol="1" anchor="ctr" anchorCtr="0" compatLnSpc="1">
            <a:prstTxWarp prst="textNoShape">
              <a:avLst/>
            </a:prstTxWarp>
            <a:spAutoFit/>
          </a:bodyPr>
          <a:lstStyle/>
          <a:p>
            <a:pPr defTabSz="1036290" fontAlgn="base">
              <a:spcBef>
                <a:spcPct val="0"/>
              </a:spcBef>
              <a:spcAft>
                <a:spcPct val="0"/>
              </a:spcAft>
            </a:pPr>
            <a:r>
              <a:rPr lang="pl-PL" sz="3627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Otrzymaliśmy regulator PI z członem oscylacyjnym</a:t>
            </a:r>
            <a:endParaRPr lang="pl-PL" sz="3627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07296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-2110846" y="3006408"/>
          <a:ext cx="13590906" cy="2668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4" name="Dokument" r:id="rId3" imgW="5721821" imgH="1128807" progId="Word.Document.12">
                  <p:embed/>
                </p:oleObj>
              </mc:Choice>
              <mc:Fallback>
                <p:oleObj name="Dokument" r:id="rId3" imgW="5721821" imgH="112880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110846" y="3006408"/>
                        <a:ext cx="13590906" cy="26681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450156" y="540229"/>
            <a:ext cx="9871549" cy="13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3632" tIns="51816" rIns="103632" bIns="51816" numCol="1" anchor="ctr" anchorCtr="0" compatLnSpc="1">
            <a:prstTxWarp prst="textNoShape">
              <a:avLst/>
            </a:prstTxWarp>
            <a:spAutoFit/>
          </a:bodyPr>
          <a:lstStyle/>
          <a:p>
            <a:pPr defTabSz="1036290" fontAlgn="base">
              <a:spcBef>
                <a:spcPct val="0"/>
              </a:spcBef>
              <a:spcAft>
                <a:spcPct val="0"/>
              </a:spcAft>
            </a:pPr>
            <a:r>
              <a:rPr lang="pl-PL" sz="408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Badanie właściwości otrzymanego regulatora </a:t>
            </a:r>
          </a:p>
          <a:p>
            <a:pPr defTabSz="1036290" fontAlgn="base">
              <a:spcBef>
                <a:spcPct val="0"/>
              </a:spcBef>
              <a:spcAft>
                <a:spcPct val="0"/>
              </a:spcAft>
            </a:pPr>
            <a:r>
              <a:rPr lang="pl-PL" sz="408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cyfrowego na wymuszenie skokowe:</a:t>
            </a:r>
            <a:endParaRPr lang="pl-PL" sz="408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-3711906" y="5789719"/>
          <a:ext cx="18086818" cy="1982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5" name="Dokument" r:id="rId5" imgW="5712119" imgH="630836" progId="Word.Document.12">
                  <p:embed/>
                </p:oleObj>
              </mc:Choice>
              <mc:Fallback>
                <p:oleObj name="Dokument" r:id="rId5" imgW="5712119" imgH="63083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711906" y="5789719"/>
                        <a:ext cx="18086818" cy="19826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368547" y="4294181"/>
            <a:ext cx="9520491" cy="12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3632" tIns="51816" rIns="103632" bIns="51816" numCol="1" anchor="ctr" anchorCtr="0" compatLnSpc="1">
            <a:prstTxWarp prst="textNoShape">
              <a:avLst/>
            </a:prstTxWarp>
            <a:spAutoFit/>
          </a:bodyPr>
          <a:lstStyle/>
          <a:p>
            <a:pPr defTabSz="1036290" fontAlgn="base">
              <a:spcBef>
                <a:spcPct val="0"/>
              </a:spcBef>
              <a:spcAft>
                <a:spcPct val="0"/>
              </a:spcAft>
            </a:pPr>
            <a:r>
              <a:rPr lang="pl-PL" sz="3627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Otrzymaliśmy regulator PI z podwójnym członem </a:t>
            </a:r>
          </a:p>
          <a:p>
            <a:pPr defTabSz="1036290" fontAlgn="base">
              <a:spcBef>
                <a:spcPct val="0"/>
              </a:spcBef>
              <a:spcAft>
                <a:spcPct val="0"/>
              </a:spcAft>
            </a:pPr>
            <a:r>
              <a:rPr lang="pl-PL" sz="3627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oscylacyjnym</a:t>
            </a:r>
            <a:endParaRPr lang="pl-PL" sz="3627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36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/>
          <p:cNvGraphicFramePr/>
          <p:nvPr/>
        </p:nvGraphicFramePr>
        <p:xfrm>
          <a:off x="165100" y="377010"/>
          <a:ext cx="10363200" cy="7395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81817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65100" y="-107173"/>
            <a:ext cx="6489469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3632" tIns="51816" rIns="103632" bIns="51816" numCol="1" anchor="ctr" anchorCtr="0" compatLnSpc="1">
            <a:prstTxWarp prst="textNoShape">
              <a:avLst/>
            </a:prstTxWarp>
            <a:spAutoFit/>
          </a:bodyPr>
          <a:lstStyle/>
          <a:p>
            <a:pPr defTabSz="1036290" fontAlgn="base">
              <a:spcBef>
                <a:spcPct val="0"/>
              </a:spcBef>
              <a:spcAft>
                <a:spcPct val="0"/>
              </a:spcAft>
            </a:pPr>
            <a:r>
              <a:rPr lang="pl-PL" sz="408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Wzór rekurencyjny regulatora</a:t>
            </a:r>
            <a:endParaRPr lang="pl-PL" sz="408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-1993623" y="1519538"/>
          <a:ext cx="14933754" cy="4814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Dokument" r:id="rId3" imgW="5721102" imgH="1844258" progId="Word.Document.12">
                  <p:embed/>
                </p:oleObj>
              </mc:Choice>
              <mc:Fallback>
                <p:oleObj name="Dokument" r:id="rId3" imgW="5721102" imgH="184425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993623" y="1519538"/>
                        <a:ext cx="14933754" cy="48149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rostokąt 4"/>
          <p:cNvSpPr/>
          <p:nvPr/>
        </p:nvSpPr>
        <p:spPr>
          <a:xfrm>
            <a:off x="694983" y="785056"/>
            <a:ext cx="2925096" cy="510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720" dirty="0"/>
              <a:t>dyskretyzacja T</a:t>
            </a:r>
            <a:r>
              <a:rPr lang="pl-PL" sz="2720" baseline="-25000" dirty="0"/>
              <a:t>0</a:t>
            </a:r>
            <a:r>
              <a:rPr lang="pl-PL" sz="2720" dirty="0"/>
              <a:t>=2s</a:t>
            </a:r>
          </a:p>
        </p:txBody>
      </p:sp>
    </p:spTree>
    <p:extLst>
      <p:ext uri="{BB962C8B-B14F-4D97-AF65-F5344CB8AC3E}">
        <p14:creationId xmlns:p14="http://schemas.microsoft.com/office/powerpoint/2010/main" val="241279979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3" name="Object 1"/>
          <p:cNvGraphicFramePr>
            <a:graphicFrameLocks noChangeAspect="1"/>
          </p:cNvGraphicFramePr>
          <p:nvPr/>
        </p:nvGraphicFramePr>
        <p:xfrm>
          <a:off x="-773980" y="2172410"/>
          <a:ext cx="12766016" cy="41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4" name="Dokument" r:id="rId4" imgW="5721102" imgH="1865862" progId="Word.Document.12">
                  <p:embed/>
                </p:oleObj>
              </mc:Choice>
              <mc:Fallback>
                <p:oleObj name="Dokument" r:id="rId4" imgW="5721102" imgH="186586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73980" y="2172410"/>
                        <a:ext cx="12766016" cy="4162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5100" y="-107173"/>
            <a:ext cx="6489469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3632" tIns="51816" rIns="103632" bIns="51816" numCol="1" anchor="ctr" anchorCtr="0" compatLnSpc="1">
            <a:prstTxWarp prst="textNoShape">
              <a:avLst/>
            </a:prstTxWarp>
            <a:spAutoFit/>
          </a:bodyPr>
          <a:lstStyle/>
          <a:p>
            <a:pPr defTabSz="1036290" fontAlgn="base">
              <a:spcBef>
                <a:spcPct val="0"/>
              </a:spcBef>
              <a:spcAft>
                <a:spcPct val="0"/>
              </a:spcAft>
            </a:pPr>
            <a:r>
              <a:rPr lang="pl-PL" sz="408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Wzór rekurencyjny regulatora</a:t>
            </a:r>
            <a:endParaRPr lang="pl-PL" sz="408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94983" y="785056"/>
            <a:ext cx="2925096" cy="510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720" dirty="0"/>
              <a:t>dyskretyzacja T</a:t>
            </a:r>
            <a:r>
              <a:rPr lang="pl-PL" sz="2720" baseline="-25000" dirty="0"/>
              <a:t>0</a:t>
            </a:r>
            <a:r>
              <a:rPr lang="pl-PL" sz="2720" dirty="0"/>
              <a:t>=1s</a:t>
            </a:r>
          </a:p>
        </p:txBody>
      </p:sp>
    </p:spTree>
    <p:extLst>
      <p:ext uri="{BB962C8B-B14F-4D97-AF65-F5344CB8AC3E}">
        <p14:creationId xmlns:p14="http://schemas.microsoft.com/office/powerpoint/2010/main" val="60070996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1532579" y="-72324"/>
            <a:ext cx="7628242" cy="66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3632" tIns="51816" rIns="103632" bIns="51816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36290" fontAlgn="base">
              <a:spcBef>
                <a:spcPct val="0"/>
              </a:spcBef>
              <a:spcAft>
                <a:spcPct val="0"/>
              </a:spcAft>
            </a:pPr>
            <a:r>
              <a:rPr lang="pl-PL" sz="3627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Regulator przyrostowy (prędkościowy)</a:t>
            </a:r>
            <a:endParaRPr lang="pl-PL" sz="3627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-9901840" y="1356319"/>
          <a:ext cx="30264609" cy="1671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8" name="Dokument" r:id="rId3" imgW="5721102" imgH="315418" progId="Word.Document.12">
                  <p:embed/>
                </p:oleObj>
              </mc:Choice>
              <mc:Fallback>
                <p:oleObj name="Dokument" r:id="rId3" imgW="5721102" imgH="31541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901840" y="1356319"/>
                        <a:ext cx="30264609" cy="1671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rostokąt 3"/>
          <p:cNvSpPr/>
          <p:nvPr/>
        </p:nvSpPr>
        <p:spPr>
          <a:xfrm>
            <a:off x="613374" y="2892083"/>
            <a:ext cx="9466652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720" dirty="0"/>
              <a:t>Algorytm regulatora przyrostowego można wyznaczyć dla dowolnego rodzaju regulacji na podstawie tzw. algorytmu pozycyjnego, czyli na podstawie transmitancji impulsowej.</a:t>
            </a:r>
          </a:p>
        </p:txBody>
      </p:sp>
    </p:spTree>
    <p:extLst>
      <p:ext uri="{BB962C8B-B14F-4D97-AF65-F5344CB8AC3E}">
        <p14:creationId xmlns:p14="http://schemas.microsoft.com/office/powerpoint/2010/main" val="40060902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1765" y="458620"/>
            <a:ext cx="7242517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720" dirty="0"/>
              <a:t>Przykład:</a:t>
            </a:r>
          </a:p>
          <a:p>
            <a:r>
              <a:rPr lang="pl-PL" sz="2720" dirty="0"/>
              <a:t>Transmitancja impulsowa regulatora</a:t>
            </a: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-3543001" y="1927582"/>
          <a:ext cx="16560953" cy="1520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0" name="Dokument" r:id="rId3" imgW="5721102" imgH="526056" progId="Word.Document.12">
                  <p:embed/>
                </p:oleObj>
              </mc:Choice>
              <mc:Fallback>
                <p:oleObj name="Dokument" r:id="rId3" imgW="5721102" imgH="52605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543001" y="1927582"/>
                        <a:ext cx="16560953" cy="1520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450156" y="3722983"/>
            <a:ext cx="9526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3632" tIns="51816" rIns="103632" bIns="51816" numCol="1" anchor="ctr" anchorCtr="0" compatLnSpc="1">
            <a:prstTxWarp prst="textNoShape">
              <a:avLst/>
            </a:prstTxWarp>
            <a:spAutoFit/>
          </a:bodyPr>
          <a:lstStyle/>
          <a:p>
            <a:pPr defTabSz="1036290" fontAlgn="base">
              <a:spcBef>
                <a:spcPct val="0"/>
              </a:spcBef>
              <a:spcAft>
                <a:spcPct val="0"/>
              </a:spcAft>
            </a:pPr>
            <a:r>
              <a:rPr lang="pl-PL" sz="272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Postać rekurencyjna regulatora na sterownik – algorytm pozycyjny</a:t>
            </a:r>
            <a:endParaRPr lang="pl-PL" sz="272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4524" name="Object 12"/>
          <p:cNvGraphicFramePr>
            <a:graphicFrameLocks noChangeAspect="1"/>
          </p:cNvGraphicFramePr>
          <p:nvPr/>
        </p:nvGraphicFramePr>
        <p:xfrm>
          <a:off x="-1226178" y="4620682"/>
          <a:ext cx="12856777" cy="2140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1" name="Dokument" r:id="rId5" imgW="5721102" imgH="952014" progId="Word.Document.12">
                  <p:embed/>
                </p:oleObj>
              </mc:Choice>
              <mc:Fallback>
                <p:oleObj name="Dokument" r:id="rId5" imgW="5721102" imgH="95201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26178" y="4620682"/>
                        <a:ext cx="12856777" cy="21404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632183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536691" y="376946"/>
            <a:ext cx="8906476" cy="12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3632" tIns="51816" rIns="103632" bIns="51816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36290" fontAlgn="base">
              <a:spcBef>
                <a:spcPct val="0"/>
              </a:spcBef>
              <a:spcAft>
                <a:spcPct val="0"/>
              </a:spcAft>
            </a:pPr>
            <a:r>
              <a:rPr lang="pl-PL" sz="3627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Postać rekurencyjna regulatora na sterownik –</a:t>
            </a:r>
          </a:p>
          <a:p>
            <a:pPr algn="ctr" defTabSz="1036290" fontAlgn="base">
              <a:spcBef>
                <a:spcPct val="0"/>
              </a:spcBef>
              <a:spcAft>
                <a:spcPct val="0"/>
              </a:spcAft>
            </a:pPr>
            <a:r>
              <a:rPr lang="pl-PL" sz="3627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algorytm przyrostowy</a:t>
            </a:r>
            <a:endParaRPr lang="pl-PL" sz="3627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-1070444" y="1927583"/>
          <a:ext cx="13101668" cy="3998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" name="Dokument" r:id="rId3" imgW="5721102" imgH="1747040" progId="Word.Document.12">
                  <p:embed/>
                </p:oleObj>
              </mc:Choice>
              <mc:Fallback>
                <p:oleObj name="Dokument" r:id="rId3" imgW="5721102" imgH="174704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70444" y="1927583"/>
                        <a:ext cx="13101668" cy="39988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96069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474496" y="1193101"/>
          <a:ext cx="11972193" cy="6039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0" name="Dokument" r:id="rId3" imgW="5740148" imgH="2896370" progId="Word.Document.12">
                  <p:embed/>
                </p:oleObj>
              </mc:Choice>
              <mc:Fallback>
                <p:oleObj name="Dokument" r:id="rId3" imgW="5740148" imgH="289637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496" y="1193101"/>
                        <a:ext cx="11972193" cy="60390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835872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00" y="685800"/>
            <a:ext cx="102362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1617</TotalTime>
  <Words>3531</Words>
  <Application>Microsoft Office PowerPoint</Application>
  <PresentationFormat>Custom</PresentationFormat>
  <Paragraphs>389</Paragraphs>
  <Slides>166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166</vt:i4>
      </vt:variant>
    </vt:vector>
  </HeadingPairs>
  <TitlesOfParts>
    <vt:vector size="182" baseType="lpstr">
      <vt:lpstr>Arial</vt:lpstr>
      <vt:lpstr>Broadway</vt:lpstr>
      <vt:lpstr>Calibri</vt:lpstr>
      <vt:lpstr>Cambria</vt:lpstr>
      <vt:lpstr>Cambria Math</vt:lpstr>
      <vt:lpstr>Georgia</vt:lpstr>
      <vt:lpstr>Lucida Sans</vt:lpstr>
      <vt:lpstr>Lucida Sans Unicode</vt:lpstr>
      <vt:lpstr>Stencil</vt:lpstr>
      <vt:lpstr>Tahoma</vt:lpstr>
      <vt:lpstr>Times New Roman</vt:lpstr>
      <vt:lpstr>Trebuchet MS</vt:lpstr>
      <vt:lpstr>Wingdings</vt:lpstr>
      <vt:lpstr>Wingdings 3</vt:lpstr>
      <vt:lpstr>Faseta</vt:lpstr>
      <vt:lpstr>Dokument</vt:lpstr>
      <vt:lpstr>Systemy Automatyzacji Procesów Roboczych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Regulator czasooptymalny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ZASADY KONSTRUKCJI SZCZEBLA</vt:lpstr>
      <vt:lpstr>ZASADY KONSTRUKCJI SZCZEBLA</vt:lpstr>
      <vt:lpstr>ZASADY KONSTRUKCJI SZCZEBLA</vt:lpstr>
      <vt:lpstr>ZASADY KONSTRUKCJI SZCZEBLA</vt:lpstr>
      <vt:lpstr>ZASADY KONSTRUKCJI SZCZEBLA</vt:lpstr>
      <vt:lpstr>ZASADY KONSTRUKCJI SZCZEBLA</vt:lpstr>
      <vt:lpstr>ZASADY KONSTRUKCJI SZCZEBLA</vt:lpstr>
      <vt:lpstr>SCADA - Monitoring systemy  </vt:lpstr>
      <vt:lpstr>SCADA - Wprowadzenie </vt:lpstr>
      <vt:lpstr>SCADA - Wprowadzenie </vt:lpstr>
      <vt:lpstr>SCADA - Wprowadzenie </vt:lpstr>
      <vt:lpstr>SCADA - Wprowadzenie </vt:lpstr>
      <vt:lpstr>SCADA - Wprowadzenie </vt:lpstr>
      <vt:lpstr>SCADA - Podstawowe   cechy   użytkowe     </vt:lpstr>
      <vt:lpstr>SCADA - dziedziny  ich zastosowań </vt:lpstr>
      <vt:lpstr>SCADA - Sterowanie procesami i akwizycja danych w czasie rzeczywistym </vt:lpstr>
      <vt:lpstr>SCADA - Współpraca z rozproszonym systemem sterowania  </vt:lpstr>
      <vt:lpstr>SCADA - Obszerna rozproszona baza danych  </vt:lpstr>
      <vt:lpstr>SCADA - Pełna obsługa wizualizacyjna stanu procesu (intuicyjny interfejs graficzny)   </vt:lpstr>
      <vt:lpstr>SCADA - Natychmiastowa sygnalizacja pojawiających się stanów alarmowych   </vt:lpstr>
      <vt:lpstr>SCADA - Archiwizacja   informacji   o   stanach   alarmowych,   działaniach   operatora   i   innych zdarzeniach w systemie    </vt:lpstr>
      <vt:lpstr>SCADA - Tworzenie wykresów bieżących i historycznych (trendów)     </vt:lpstr>
      <vt:lpstr>SCADA - Zaawansowane raportowanie     </vt:lpstr>
      <vt:lpstr>SCADA - Otwartość systemu      </vt:lpstr>
      <vt:lpstr>SCADA - Stała integralność bazy danych czasu rzeczywistego      </vt:lpstr>
      <vt:lpstr>SCADA - Zabezpieczenie dostępu       </vt:lpstr>
      <vt:lpstr>SCADA - Redundancja - projektowalny stopień niezawodności        </vt:lpstr>
      <vt:lpstr>SCADA - Redundancja - projektowalny stopień niezawodności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Wykład 8</dc:title>
  <dc:creator>Zbyszek</dc:creator>
  <cp:lastModifiedBy>Hoang</cp:lastModifiedBy>
  <cp:revision>26</cp:revision>
  <dcterms:created xsi:type="dcterms:W3CDTF">2016-02-20T22:51:13Z</dcterms:created>
  <dcterms:modified xsi:type="dcterms:W3CDTF">2020-02-22T12:06:16Z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2014-05-28T00:00:00Z</vt:filetime>
  </property>
  <property fmtid="{D5CDD505-2E9C-101B-9397-08002B2CF9AE}" pid="3" name="LastSaved">
    <vt:filetime>2016-02-20T00:00:00Z</vt:filetime>
  </property>
</Properties>
</file>